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57" r:id="rId3"/>
    <p:sldId id="258" r:id="rId4"/>
    <p:sldId id="259" r:id="rId5"/>
    <p:sldId id="261" r:id="rId6"/>
    <p:sldId id="275" r:id="rId7"/>
    <p:sldId id="260" r:id="rId8"/>
    <p:sldId id="262" r:id="rId9"/>
    <p:sldId id="263" r:id="rId10"/>
    <p:sldId id="266" r:id="rId11"/>
    <p:sldId id="265" r:id="rId12"/>
    <p:sldId id="272" r:id="rId13"/>
    <p:sldId id="267" r:id="rId14"/>
    <p:sldId id="273" r:id="rId15"/>
    <p:sldId id="268" r:id="rId16"/>
    <p:sldId id="269" r:id="rId17"/>
    <p:sldId id="270" r:id="rId18"/>
    <p:sldId id="274" r:id="rId19"/>
    <p:sldId id="27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10"/>
    <p:restoredTop sz="94729"/>
  </p:normalViewPr>
  <p:slideViewPr>
    <p:cSldViewPr snapToGrid="0">
      <p:cViewPr varScale="1">
        <p:scale>
          <a:sx n="104" d="100"/>
          <a:sy n="104" d="100"/>
        </p:scale>
        <p:origin x="464" y="200"/>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5D2DE1-FC09-314E-A44D-2B6F3C011B09}" type="datetimeFigureOut">
              <a:rPr lang="en-US" smtClean="0"/>
              <a:t>12/16/25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420528-973B-6E48-A675-B341DB78674A}" type="slidenum">
              <a:rPr lang="en-US" smtClean="0"/>
              <a:t>‹#›</a:t>
            </a:fld>
            <a:endParaRPr lang="en-US"/>
          </a:p>
        </p:txBody>
      </p:sp>
    </p:spTree>
    <p:extLst>
      <p:ext uri="{BB962C8B-B14F-4D97-AF65-F5344CB8AC3E}">
        <p14:creationId xmlns:p14="http://schemas.microsoft.com/office/powerpoint/2010/main" val="1038082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420528-973B-6E48-A675-B341DB78674A}" type="slidenum">
              <a:rPr lang="en-US" smtClean="0"/>
              <a:t>14</a:t>
            </a:fld>
            <a:endParaRPr lang="en-US"/>
          </a:p>
        </p:txBody>
      </p:sp>
    </p:spTree>
    <p:extLst>
      <p:ext uri="{BB962C8B-B14F-4D97-AF65-F5344CB8AC3E}">
        <p14:creationId xmlns:p14="http://schemas.microsoft.com/office/powerpoint/2010/main" val="3097281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A9DB4-E09F-3C73-58C5-5686F994EC1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32491E11-EF4D-9463-A42A-F961A23757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4323D60-1BF8-BBC2-8217-D6647527235A}"/>
              </a:ext>
            </a:extLst>
          </p:cNvPr>
          <p:cNvSpPr>
            <a:spLocks noGrp="1"/>
          </p:cNvSpPr>
          <p:nvPr>
            <p:ph type="dt" sz="half" idx="10"/>
          </p:nvPr>
        </p:nvSpPr>
        <p:spPr/>
        <p:txBody>
          <a:bodyPr/>
          <a:lstStyle/>
          <a:p>
            <a:fld id="{BC411D8A-7968-FB4D-912B-7FB54C47D4C4}" type="datetimeFigureOut">
              <a:rPr lang="en-US" smtClean="0"/>
              <a:t>12/16/25</a:t>
            </a:fld>
            <a:endParaRPr lang="en-US"/>
          </a:p>
        </p:txBody>
      </p:sp>
      <p:sp>
        <p:nvSpPr>
          <p:cNvPr id="5" name="Footer Placeholder 4">
            <a:extLst>
              <a:ext uri="{FF2B5EF4-FFF2-40B4-BE49-F238E27FC236}">
                <a16:creationId xmlns:a16="http://schemas.microsoft.com/office/drawing/2014/main" id="{E5533639-D7CC-F116-CDF1-97341BFFFA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317FF0-8B2D-83A4-815A-4F05B27A0400}"/>
              </a:ext>
            </a:extLst>
          </p:cNvPr>
          <p:cNvSpPr>
            <a:spLocks noGrp="1"/>
          </p:cNvSpPr>
          <p:nvPr>
            <p:ph type="sldNum" sz="quarter" idx="12"/>
          </p:nvPr>
        </p:nvSpPr>
        <p:spPr/>
        <p:txBody>
          <a:bodyPr/>
          <a:lstStyle/>
          <a:p>
            <a:fld id="{791AF510-AD5D-2D49-8B61-47A1F1738633}" type="slidenum">
              <a:rPr lang="en-US" smtClean="0"/>
              <a:t>‹#›</a:t>
            </a:fld>
            <a:endParaRPr lang="en-US"/>
          </a:p>
        </p:txBody>
      </p:sp>
    </p:spTree>
    <p:extLst>
      <p:ext uri="{BB962C8B-B14F-4D97-AF65-F5344CB8AC3E}">
        <p14:creationId xmlns:p14="http://schemas.microsoft.com/office/powerpoint/2010/main" val="3851335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53DBF-86E6-FDBB-CA48-DFF3F73C4D53}"/>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CCF241F-24E5-FEC5-B852-3E1B775CFEB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062456F-7617-7ADF-AB68-D7E8CE651846}"/>
              </a:ext>
            </a:extLst>
          </p:cNvPr>
          <p:cNvSpPr>
            <a:spLocks noGrp="1"/>
          </p:cNvSpPr>
          <p:nvPr>
            <p:ph type="dt" sz="half" idx="10"/>
          </p:nvPr>
        </p:nvSpPr>
        <p:spPr/>
        <p:txBody>
          <a:bodyPr/>
          <a:lstStyle/>
          <a:p>
            <a:fld id="{BC411D8A-7968-FB4D-912B-7FB54C47D4C4}" type="datetimeFigureOut">
              <a:rPr lang="en-US" smtClean="0"/>
              <a:t>12/16/25</a:t>
            </a:fld>
            <a:endParaRPr lang="en-US"/>
          </a:p>
        </p:txBody>
      </p:sp>
      <p:sp>
        <p:nvSpPr>
          <p:cNvPr id="5" name="Footer Placeholder 4">
            <a:extLst>
              <a:ext uri="{FF2B5EF4-FFF2-40B4-BE49-F238E27FC236}">
                <a16:creationId xmlns:a16="http://schemas.microsoft.com/office/drawing/2014/main" id="{B886E762-FFBA-3BC9-7FE2-FFB9730105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91265A-8686-2693-CD93-E33278A753CC}"/>
              </a:ext>
            </a:extLst>
          </p:cNvPr>
          <p:cNvSpPr>
            <a:spLocks noGrp="1"/>
          </p:cNvSpPr>
          <p:nvPr>
            <p:ph type="sldNum" sz="quarter" idx="12"/>
          </p:nvPr>
        </p:nvSpPr>
        <p:spPr/>
        <p:txBody>
          <a:bodyPr/>
          <a:lstStyle/>
          <a:p>
            <a:fld id="{791AF510-AD5D-2D49-8B61-47A1F1738633}" type="slidenum">
              <a:rPr lang="en-US" smtClean="0"/>
              <a:t>‹#›</a:t>
            </a:fld>
            <a:endParaRPr lang="en-US"/>
          </a:p>
        </p:txBody>
      </p:sp>
    </p:spTree>
    <p:extLst>
      <p:ext uri="{BB962C8B-B14F-4D97-AF65-F5344CB8AC3E}">
        <p14:creationId xmlns:p14="http://schemas.microsoft.com/office/powerpoint/2010/main" val="1184183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0B416F-31C0-011E-F6D6-FDD2F691D34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677DE68-1A3C-D1E7-179E-7E19D8F1468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0FDDA89-8194-9428-DA40-63E892ED2BBA}"/>
              </a:ext>
            </a:extLst>
          </p:cNvPr>
          <p:cNvSpPr>
            <a:spLocks noGrp="1"/>
          </p:cNvSpPr>
          <p:nvPr>
            <p:ph type="dt" sz="half" idx="10"/>
          </p:nvPr>
        </p:nvSpPr>
        <p:spPr/>
        <p:txBody>
          <a:bodyPr/>
          <a:lstStyle/>
          <a:p>
            <a:fld id="{BC411D8A-7968-FB4D-912B-7FB54C47D4C4}" type="datetimeFigureOut">
              <a:rPr lang="en-US" smtClean="0"/>
              <a:t>12/16/25</a:t>
            </a:fld>
            <a:endParaRPr lang="en-US"/>
          </a:p>
        </p:txBody>
      </p:sp>
      <p:sp>
        <p:nvSpPr>
          <p:cNvPr id="5" name="Footer Placeholder 4">
            <a:extLst>
              <a:ext uri="{FF2B5EF4-FFF2-40B4-BE49-F238E27FC236}">
                <a16:creationId xmlns:a16="http://schemas.microsoft.com/office/drawing/2014/main" id="{E1A9421B-DD3F-7DF6-945D-2BC59BD1F4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D8B37B-11CE-EF2B-DEC3-6F8D8DBFEA91}"/>
              </a:ext>
            </a:extLst>
          </p:cNvPr>
          <p:cNvSpPr>
            <a:spLocks noGrp="1"/>
          </p:cNvSpPr>
          <p:nvPr>
            <p:ph type="sldNum" sz="quarter" idx="12"/>
          </p:nvPr>
        </p:nvSpPr>
        <p:spPr/>
        <p:txBody>
          <a:bodyPr/>
          <a:lstStyle/>
          <a:p>
            <a:fld id="{791AF510-AD5D-2D49-8B61-47A1F1738633}" type="slidenum">
              <a:rPr lang="en-US" smtClean="0"/>
              <a:t>‹#›</a:t>
            </a:fld>
            <a:endParaRPr lang="en-US"/>
          </a:p>
        </p:txBody>
      </p:sp>
    </p:spTree>
    <p:extLst>
      <p:ext uri="{BB962C8B-B14F-4D97-AF65-F5344CB8AC3E}">
        <p14:creationId xmlns:p14="http://schemas.microsoft.com/office/powerpoint/2010/main" val="925377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86952-8597-C572-49CB-CF30CD7A22D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2C7F4DD-C70E-8E54-78B7-F353965D0E4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35BD673-DEA0-5031-9DAF-B1774E670888}"/>
              </a:ext>
            </a:extLst>
          </p:cNvPr>
          <p:cNvSpPr>
            <a:spLocks noGrp="1"/>
          </p:cNvSpPr>
          <p:nvPr>
            <p:ph type="dt" sz="half" idx="10"/>
          </p:nvPr>
        </p:nvSpPr>
        <p:spPr/>
        <p:txBody>
          <a:bodyPr/>
          <a:lstStyle/>
          <a:p>
            <a:fld id="{BC411D8A-7968-FB4D-912B-7FB54C47D4C4}" type="datetimeFigureOut">
              <a:rPr lang="en-US" smtClean="0"/>
              <a:t>12/16/25</a:t>
            </a:fld>
            <a:endParaRPr lang="en-US"/>
          </a:p>
        </p:txBody>
      </p:sp>
      <p:sp>
        <p:nvSpPr>
          <p:cNvPr id="5" name="Footer Placeholder 4">
            <a:extLst>
              <a:ext uri="{FF2B5EF4-FFF2-40B4-BE49-F238E27FC236}">
                <a16:creationId xmlns:a16="http://schemas.microsoft.com/office/drawing/2014/main" id="{7F06D4D0-5C24-EF79-235E-6B4DFE1FB9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10FC-4C35-26D5-0E50-E0FDB505ACAB}"/>
              </a:ext>
            </a:extLst>
          </p:cNvPr>
          <p:cNvSpPr>
            <a:spLocks noGrp="1"/>
          </p:cNvSpPr>
          <p:nvPr>
            <p:ph type="sldNum" sz="quarter" idx="12"/>
          </p:nvPr>
        </p:nvSpPr>
        <p:spPr/>
        <p:txBody>
          <a:bodyPr/>
          <a:lstStyle/>
          <a:p>
            <a:fld id="{791AF510-AD5D-2D49-8B61-47A1F1738633}" type="slidenum">
              <a:rPr lang="en-US" smtClean="0"/>
              <a:t>‹#›</a:t>
            </a:fld>
            <a:endParaRPr lang="en-US"/>
          </a:p>
        </p:txBody>
      </p:sp>
    </p:spTree>
    <p:extLst>
      <p:ext uri="{BB962C8B-B14F-4D97-AF65-F5344CB8AC3E}">
        <p14:creationId xmlns:p14="http://schemas.microsoft.com/office/powerpoint/2010/main" val="3615615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C6D8F-7CAC-D356-40F4-7466B6AB05E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96B791FC-9CCC-E995-C480-53BE5F3D0E1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21BDF37-694E-F3B6-6A75-9ABDD3421B83}"/>
              </a:ext>
            </a:extLst>
          </p:cNvPr>
          <p:cNvSpPr>
            <a:spLocks noGrp="1"/>
          </p:cNvSpPr>
          <p:nvPr>
            <p:ph type="dt" sz="half" idx="10"/>
          </p:nvPr>
        </p:nvSpPr>
        <p:spPr/>
        <p:txBody>
          <a:bodyPr/>
          <a:lstStyle/>
          <a:p>
            <a:fld id="{BC411D8A-7968-FB4D-912B-7FB54C47D4C4}" type="datetimeFigureOut">
              <a:rPr lang="en-US" smtClean="0"/>
              <a:t>12/16/25</a:t>
            </a:fld>
            <a:endParaRPr lang="en-US"/>
          </a:p>
        </p:txBody>
      </p:sp>
      <p:sp>
        <p:nvSpPr>
          <p:cNvPr id="5" name="Footer Placeholder 4">
            <a:extLst>
              <a:ext uri="{FF2B5EF4-FFF2-40B4-BE49-F238E27FC236}">
                <a16:creationId xmlns:a16="http://schemas.microsoft.com/office/drawing/2014/main" id="{C86AB7A8-CC5A-B070-874A-D2918EFFE1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7582DF-168E-D220-4671-6F4DD697D38F}"/>
              </a:ext>
            </a:extLst>
          </p:cNvPr>
          <p:cNvSpPr>
            <a:spLocks noGrp="1"/>
          </p:cNvSpPr>
          <p:nvPr>
            <p:ph type="sldNum" sz="quarter" idx="12"/>
          </p:nvPr>
        </p:nvSpPr>
        <p:spPr/>
        <p:txBody>
          <a:bodyPr/>
          <a:lstStyle/>
          <a:p>
            <a:fld id="{791AF510-AD5D-2D49-8B61-47A1F1738633}" type="slidenum">
              <a:rPr lang="en-US" smtClean="0"/>
              <a:t>‹#›</a:t>
            </a:fld>
            <a:endParaRPr lang="en-US"/>
          </a:p>
        </p:txBody>
      </p:sp>
    </p:spTree>
    <p:extLst>
      <p:ext uri="{BB962C8B-B14F-4D97-AF65-F5344CB8AC3E}">
        <p14:creationId xmlns:p14="http://schemas.microsoft.com/office/powerpoint/2010/main" val="571457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5DFD4-67D8-3ED8-1875-6D805BDB28C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72B03EE-4913-0E35-D32B-DE0408F9CEF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8C8E0E79-639E-2148-C443-8C449B385E2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7A38B632-510E-19D0-74B8-5901B221AE7C}"/>
              </a:ext>
            </a:extLst>
          </p:cNvPr>
          <p:cNvSpPr>
            <a:spLocks noGrp="1"/>
          </p:cNvSpPr>
          <p:nvPr>
            <p:ph type="dt" sz="half" idx="10"/>
          </p:nvPr>
        </p:nvSpPr>
        <p:spPr/>
        <p:txBody>
          <a:bodyPr/>
          <a:lstStyle/>
          <a:p>
            <a:fld id="{BC411D8A-7968-FB4D-912B-7FB54C47D4C4}" type="datetimeFigureOut">
              <a:rPr lang="en-US" smtClean="0"/>
              <a:t>12/16/25</a:t>
            </a:fld>
            <a:endParaRPr lang="en-US"/>
          </a:p>
        </p:txBody>
      </p:sp>
      <p:sp>
        <p:nvSpPr>
          <p:cNvPr id="6" name="Footer Placeholder 5">
            <a:extLst>
              <a:ext uri="{FF2B5EF4-FFF2-40B4-BE49-F238E27FC236}">
                <a16:creationId xmlns:a16="http://schemas.microsoft.com/office/drawing/2014/main" id="{6BB0FAD0-B82C-6EA3-F685-60343CB699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CE8ECD-A028-DCF3-7383-C4BE5D6CAC3E}"/>
              </a:ext>
            </a:extLst>
          </p:cNvPr>
          <p:cNvSpPr>
            <a:spLocks noGrp="1"/>
          </p:cNvSpPr>
          <p:nvPr>
            <p:ph type="sldNum" sz="quarter" idx="12"/>
          </p:nvPr>
        </p:nvSpPr>
        <p:spPr/>
        <p:txBody>
          <a:bodyPr/>
          <a:lstStyle/>
          <a:p>
            <a:fld id="{791AF510-AD5D-2D49-8B61-47A1F1738633}" type="slidenum">
              <a:rPr lang="en-US" smtClean="0"/>
              <a:t>‹#›</a:t>
            </a:fld>
            <a:endParaRPr lang="en-US"/>
          </a:p>
        </p:txBody>
      </p:sp>
    </p:spTree>
    <p:extLst>
      <p:ext uri="{BB962C8B-B14F-4D97-AF65-F5344CB8AC3E}">
        <p14:creationId xmlns:p14="http://schemas.microsoft.com/office/powerpoint/2010/main" val="1331906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622B2-F422-35C9-5CD3-E94F690F1254}"/>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9F253C6-DAA5-5DE4-1323-BB4EBC1144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C03F2E0-FE18-8D75-6CC4-BC449C24992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16FBA748-39B5-136D-949A-78F0CE533B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55C627F-3C00-71CD-0CFC-BB173E96E66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8C0B741-4AB9-34BF-1AD6-5C8A9267E745}"/>
              </a:ext>
            </a:extLst>
          </p:cNvPr>
          <p:cNvSpPr>
            <a:spLocks noGrp="1"/>
          </p:cNvSpPr>
          <p:nvPr>
            <p:ph type="dt" sz="half" idx="10"/>
          </p:nvPr>
        </p:nvSpPr>
        <p:spPr/>
        <p:txBody>
          <a:bodyPr/>
          <a:lstStyle/>
          <a:p>
            <a:fld id="{BC411D8A-7968-FB4D-912B-7FB54C47D4C4}" type="datetimeFigureOut">
              <a:rPr lang="en-US" smtClean="0"/>
              <a:t>12/16/25</a:t>
            </a:fld>
            <a:endParaRPr lang="en-US"/>
          </a:p>
        </p:txBody>
      </p:sp>
      <p:sp>
        <p:nvSpPr>
          <p:cNvPr id="8" name="Footer Placeholder 7">
            <a:extLst>
              <a:ext uri="{FF2B5EF4-FFF2-40B4-BE49-F238E27FC236}">
                <a16:creationId xmlns:a16="http://schemas.microsoft.com/office/drawing/2014/main" id="{ED54250E-2B19-D460-A542-31B270E102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A309895-0F04-9063-919B-FC286B34300D}"/>
              </a:ext>
            </a:extLst>
          </p:cNvPr>
          <p:cNvSpPr>
            <a:spLocks noGrp="1"/>
          </p:cNvSpPr>
          <p:nvPr>
            <p:ph type="sldNum" sz="quarter" idx="12"/>
          </p:nvPr>
        </p:nvSpPr>
        <p:spPr/>
        <p:txBody>
          <a:bodyPr/>
          <a:lstStyle/>
          <a:p>
            <a:fld id="{791AF510-AD5D-2D49-8B61-47A1F1738633}" type="slidenum">
              <a:rPr lang="en-US" smtClean="0"/>
              <a:t>‹#›</a:t>
            </a:fld>
            <a:endParaRPr lang="en-US"/>
          </a:p>
        </p:txBody>
      </p:sp>
    </p:spTree>
    <p:extLst>
      <p:ext uri="{BB962C8B-B14F-4D97-AF65-F5344CB8AC3E}">
        <p14:creationId xmlns:p14="http://schemas.microsoft.com/office/powerpoint/2010/main" val="3150469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C3091-DA21-2AE9-D4E7-660425B73AA2}"/>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840C059-20B7-08E8-ABD0-014969B055AA}"/>
              </a:ext>
            </a:extLst>
          </p:cNvPr>
          <p:cNvSpPr>
            <a:spLocks noGrp="1"/>
          </p:cNvSpPr>
          <p:nvPr>
            <p:ph type="dt" sz="half" idx="10"/>
          </p:nvPr>
        </p:nvSpPr>
        <p:spPr/>
        <p:txBody>
          <a:bodyPr/>
          <a:lstStyle/>
          <a:p>
            <a:fld id="{BC411D8A-7968-FB4D-912B-7FB54C47D4C4}" type="datetimeFigureOut">
              <a:rPr lang="en-US" smtClean="0"/>
              <a:t>12/16/25</a:t>
            </a:fld>
            <a:endParaRPr lang="en-US"/>
          </a:p>
        </p:txBody>
      </p:sp>
      <p:sp>
        <p:nvSpPr>
          <p:cNvPr id="4" name="Footer Placeholder 3">
            <a:extLst>
              <a:ext uri="{FF2B5EF4-FFF2-40B4-BE49-F238E27FC236}">
                <a16:creationId xmlns:a16="http://schemas.microsoft.com/office/drawing/2014/main" id="{0112BCF0-679E-8E98-0076-F37C5D2E1E5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675C3E-F9AC-95E7-F45E-0F124DBB438F}"/>
              </a:ext>
            </a:extLst>
          </p:cNvPr>
          <p:cNvSpPr>
            <a:spLocks noGrp="1"/>
          </p:cNvSpPr>
          <p:nvPr>
            <p:ph type="sldNum" sz="quarter" idx="12"/>
          </p:nvPr>
        </p:nvSpPr>
        <p:spPr/>
        <p:txBody>
          <a:bodyPr/>
          <a:lstStyle/>
          <a:p>
            <a:fld id="{791AF510-AD5D-2D49-8B61-47A1F1738633}" type="slidenum">
              <a:rPr lang="en-US" smtClean="0"/>
              <a:t>‹#›</a:t>
            </a:fld>
            <a:endParaRPr lang="en-US"/>
          </a:p>
        </p:txBody>
      </p:sp>
    </p:spTree>
    <p:extLst>
      <p:ext uri="{BB962C8B-B14F-4D97-AF65-F5344CB8AC3E}">
        <p14:creationId xmlns:p14="http://schemas.microsoft.com/office/powerpoint/2010/main" val="1151221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5361A9-587C-8B82-2FF0-D1328AEBA152}"/>
              </a:ext>
            </a:extLst>
          </p:cNvPr>
          <p:cNvSpPr>
            <a:spLocks noGrp="1"/>
          </p:cNvSpPr>
          <p:nvPr>
            <p:ph type="dt" sz="half" idx="10"/>
          </p:nvPr>
        </p:nvSpPr>
        <p:spPr/>
        <p:txBody>
          <a:bodyPr/>
          <a:lstStyle/>
          <a:p>
            <a:fld id="{BC411D8A-7968-FB4D-912B-7FB54C47D4C4}" type="datetimeFigureOut">
              <a:rPr lang="en-US" smtClean="0"/>
              <a:t>12/16/25</a:t>
            </a:fld>
            <a:endParaRPr lang="en-US"/>
          </a:p>
        </p:txBody>
      </p:sp>
      <p:sp>
        <p:nvSpPr>
          <p:cNvPr id="3" name="Footer Placeholder 2">
            <a:extLst>
              <a:ext uri="{FF2B5EF4-FFF2-40B4-BE49-F238E27FC236}">
                <a16:creationId xmlns:a16="http://schemas.microsoft.com/office/drawing/2014/main" id="{7A47DAC6-3EF2-F23D-3093-74E5FEF2295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2865A2-51E3-31CC-F3DA-686570BE281A}"/>
              </a:ext>
            </a:extLst>
          </p:cNvPr>
          <p:cNvSpPr>
            <a:spLocks noGrp="1"/>
          </p:cNvSpPr>
          <p:nvPr>
            <p:ph type="sldNum" sz="quarter" idx="12"/>
          </p:nvPr>
        </p:nvSpPr>
        <p:spPr/>
        <p:txBody>
          <a:bodyPr/>
          <a:lstStyle/>
          <a:p>
            <a:fld id="{791AF510-AD5D-2D49-8B61-47A1F1738633}" type="slidenum">
              <a:rPr lang="en-US" smtClean="0"/>
              <a:t>‹#›</a:t>
            </a:fld>
            <a:endParaRPr lang="en-US"/>
          </a:p>
        </p:txBody>
      </p:sp>
    </p:spTree>
    <p:extLst>
      <p:ext uri="{BB962C8B-B14F-4D97-AF65-F5344CB8AC3E}">
        <p14:creationId xmlns:p14="http://schemas.microsoft.com/office/powerpoint/2010/main" val="3454263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1442A-76D7-4A9A-C0B5-6ACE4BB1B6A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233F40F8-761E-00ED-24C5-51EDA4C27D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E67AFA4-50BA-0FA4-ED6E-B4B9559445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9642022-EB2B-C0B0-D636-120AF385564D}"/>
              </a:ext>
            </a:extLst>
          </p:cNvPr>
          <p:cNvSpPr>
            <a:spLocks noGrp="1"/>
          </p:cNvSpPr>
          <p:nvPr>
            <p:ph type="dt" sz="half" idx="10"/>
          </p:nvPr>
        </p:nvSpPr>
        <p:spPr/>
        <p:txBody>
          <a:bodyPr/>
          <a:lstStyle/>
          <a:p>
            <a:fld id="{BC411D8A-7968-FB4D-912B-7FB54C47D4C4}" type="datetimeFigureOut">
              <a:rPr lang="en-US" smtClean="0"/>
              <a:t>12/16/25</a:t>
            </a:fld>
            <a:endParaRPr lang="en-US"/>
          </a:p>
        </p:txBody>
      </p:sp>
      <p:sp>
        <p:nvSpPr>
          <p:cNvPr id="6" name="Footer Placeholder 5">
            <a:extLst>
              <a:ext uri="{FF2B5EF4-FFF2-40B4-BE49-F238E27FC236}">
                <a16:creationId xmlns:a16="http://schemas.microsoft.com/office/drawing/2014/main" id="{57074420-2F01-4217-015C-69E5DE3CEE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CBE8E3-DB6F-4A80-3171-7FEB426D7CF8}"/>
              </a:ext>
            </a:extLst>
          </p:cNvPr>
          <p:cNvSpPr>
            <a:spLocks noGrp="1"/>
          </p:cNvSpPr>
          <p:nvPr>
            <p:ph type="sldNum" sz="quarter" idx="12"/>
          </p:nvPr>
        </p:nvSpPr>
        <p:spPr/>
        <p:txBody>
          <a:bodyPr/>
          <a:lstStyle/>
          <a:p>
            <a:fld id="{791AF510-AD5D-2D49-8B61-47A1F1738633}" type="slidenum">
              <a:rPr lang="en-US" smtClean="0"/>
              <a:t>‹#›</a:t>
            </a:fld>
            <a:endParaRPr lang="en-US"/>
          </a:p>
        </p:txBody>
      </p:sp>
    </p:spTree>
    <p:extLst>
      <p:ext uri="{BB962C8B-B14F-4D97-AF65-F5344CB8AC3E}">
        <p14:creationId xmlns:p14="http://schemas.microsoft.com/office/powerpoint/2010/main" val="1343044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2204A-1BC6-45AE-4763-774829F45CA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0CF7C92B-BD5F-1DEA-4B1B-3ED078BE0F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46CEF79-3C1F-B8E1-78EF-D48B939705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423DF0D-CC22-A383-DB73-74306EBDF866}"/>
              </a:ext>
            </a:extLst>
          </p:cNvPr>
          <p:cNvSpPr>
            <a:spLocks noGrp="1"/>
          </p:cNvSpPr>
          <p:nvPr>
            <p:ph type="dt" sz="half" idx="10"/>
          </p:nvPr>
        </p:nvSpPr>
        <p:spPr/>
        <p:txBody>
          <a:bodyPr/>
          <a:lstStyle/>
          <a:p>
            <a:fld id="{BC411D8A-7968-FB4D-912B-7FB54C47D4C4}" type="datetimeFigureOut">
              <a:rPr lang="en-US" smtClean="0"/>
              <a:t>12/16/25</a:t>
            </a:fld>
            <a:endParaRPr lang="en-US"/>
          </a:p>
        </p:txBody>
      </p:sp>
      <p:sp>
        <p:nvSpPr>
          <p:cNvPr id="6" name="Footer Placeholder 5">
            <a:extLst>
              <a:ext uri="{FF2B5EF4-FFF2-40B4-BE49-F238E27FC236}">
                <a16:creationId xmlns:a16="http://schemas.microsoft.com/office/drawing/2014/main" id="{A5762F98-5E7E-8EC0-E6E5-AF7868F885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8D8E75-5934-4BCB-A3D2-BE6FFD11A3FA}"/>
              </a:ext>
            </a:extLst>
          </p:cNvPr>
          <p:cNvSpPr>
            <a:spLocks noGrp="1"/>
          </p:cNvSpPr>
          <p:nvPr>
            <p:ph type="sldNum" sz="quarter" idx="12"/>
          </p:nvPr>
        </p:nvSpPr>
        <p:spPr/>
        <p:txBody>
          <a:bodyPr/>
          <a:lstStyle/>
          <a:p>
            <a:fld id="{791AF510-AD5D-2D49-8B61-47A1F1738633}" type="slidenum">
              <a:rPr lang="en-US" smtClean="0"/>
              <a:t>‹#›</a:t>
            </a:fld>
            <a:endParaRPr lang="en-US"/>
          </a:p>
        </p:txBody>
      </p:sp>
    </p:spTree>
    <p:extLst>
      <p:ext uri="{BB962C8B-B14F-4D97-AF65-F5344CB8AC3E}">
        <p14:creationId xmlns:p14="http://schemas.microsoft.com/office/powerpoint/2010/main" val="2992866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75000"/>
            <a:alpha val="68968"/>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8BF133-8800-007C-98C7-FFB9FAC55F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031953D-AED2-1C97-BC9D-68BC3F6D25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92FE2E8-5400-F537-5475-810FF09AF7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C411D8A-7968-FB4D-912B-7FB54C47D4C4}" type="datetimeFigureOut">
              <a:rPr lang="en-US" smtClean="0"/>
              <a:t>12/16/25</a:t>
            </a:fld>
            <a:endParaRPr lang="en-US"/>
          </a:p>
        </p:txBody>
      </p:sp>
      <p:sp>
        <p:nvSpPr>
          <p:cNvPr id="5" name="Footer Placeholder 4">
            <a:extLst>
              <a:ext uri="{FF2B5EF4-FFF2-40B4-BE49-F238E27FC236}">
                <a16:creationId xmlns:a16="http://schemas.microsoft.com/office/drawing/2014/main" id="{1C353479-14D6-4634-A8A0-85772698EE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D9CFD5D-6F95-590C-E2CE-C0C51E047D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91AF510-AD5D-2D49-8B61-47A1F1738633}" type="slidenum">
              <a:rPr lang="en-US" smtClean="0"/>
              <a:t>‹#›</a:t>
            </a:fld>
            <a:endParaRPr lang="en-US"/>
          </a:p>
        </p:txBody>
      </p:sp>
    </p:spTree>
    <p:extLst>
      <p:ext uri="{BB962C8B-B14F-4D97-AF65-F5344CB8AC3E}">
        <p14:creationId xmlns:p14="http://schemas.microsoft.com/office/powerpoint/2010/main" val="24122135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gurneyjourney.blogspot.com/2008/04/leightons-lemon-tree.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store.bookbinding.co.uk/18414/Berlin-Turner-Blue-Laid-110gs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EEC94-1A37-1D6C-4F19-DFD8A43E2DEB}"/>
              </a:ext>
            </a:extLst>
          </p:cNvPr>
          <p:cNvSpPr>
            <a:spLocks noGrp="1"/>
          </p:cNvSpPr>
          <p:nvPr>
            <p:ph type="ctrTitle"/>
          </p:nvPr>
        </p:nvSpPr>
        <p:spPr/>
        <p:txBody>
          <a:bodyPr/>
          <a:lstStyle/>
          <a:p>
            <a:r>
              <a:rPr lang="en-US" dirty="0">
                <a:latin typeface="Calibri" panose="020F0502020204030204" pitchFamily="34" charset="0"/>
                <a:cs typeface="Calibri" panose="020F0502020204030204" pitchFamily="34" charset="0"/>
              </a:rPr>
              <a:t>The mystery of quantity</a:t>
            </a:r>
          </a:p>
        </p:txBody>
      </p:sp>
      <p:sp>
        <p:nvSpPr>
          <p:cNvPr id="3" name="Subtitle 2">
            <a:extLst>
              <a:ext uri="{FF2B5EF4-FFF2-40B4-BE49-F238E27FC236}">
                <a16:creationId xmlns:a16="http://schemas.microsoft.com/office/drawing/2014/main" id="{1CF02F54-A56F-1A32-AEF1-546BA01E777C}"/>
              </a:ext>
            </a:extLst>
          </p:cNvPr>
          <p:cNvSpPr>
            <a:spLocks noGrp="1"/>
          </p:cNvSpPr>
          <p:nvPr>
            <p:ph type="subTitle" idx="1"/>
          </p:nvPr>
        </p:nvSpPr>
        <p:spPr/>
        <p:txBody>
          <a:bodyPr/>
          <a:lstStyle/>
          <a:p>
            <a:r>
              <a:rPr lang="en-US" dirty="0">
                <a:latin typeface="Calibri" panose="020F0502020204030204" pitchFamily="34" charset="0"/>
                <a:cs typeface="Calibri" panose="020F0502020204030204" pitchFamily="34" charset="0"/>
              </a:rPr>
              <a:t>Ruskin drawing workshop</a:t>
            </a:r>
          </a:p>
          <a:p>
            <a:r>
              <a:rPr lang="en-US" dirty="0">
                <a:latin typeface="Calibri" panose="020F0502020204030204" pitchFamily="34" charset="0"/>
                <a:cs typeface="Calibri" panose="020F0502020204030204" pitchFamily="34" charset="0"/>
              </a:rPr>
              <a:t>3</a:t>
            </a:r>
            <a:r>
              <a:rPr lang="en-US" baseline="30000" dirty="0">
                <a:latin typeface="Calibri" panose="020F0502020204030204" pitchFamily="34" charset="0"/>
                <a:cs typeface="Calibri" panose="020F0502020204030204" pitchFamily="34" charset="0"/>
              </a:rPr>
              <a:t>rd</a:t>
            </a:r>
            <a:r>
              <a:rPr lang="en-US" dirty="0">
                <a:latin typeface="Calibri" panose="020F0502020204030204" pitchFamily="34" charset="0"/>
                <a:cs typeface="Calibri" panose="020F0502020204030204" pitchFamily="34" charset="0"/>
              </a:rPr>
              <a:t> January 2026</a:t>
            </a:r>
          </a:p>
          <a:p>
            <a:r>
              <a:rPr lang="en-US" dirty="0">
                <a:latin typeface="Calibri" panose="020F0502020204030204" pitchFamily="34" charset="0"/>
                <a:cs typeface="Calibri" panose="020F0502020204030204" pitchFamily="34" charset="0"/>
              </a:rPr>
              <a:t>The Guild of St George</a:t>
            </a:r>
          </a:p>
          <a:p>
            <a:endParaRPr lang="en-US" dirty="0"/>
          </a:p>
        </p:txBody>
      </p:sp>
    </p:spTree>
    <p:extLst>
      <p:ext uri="{BB962C8B-B14F-4D97-AF65-F5344CB8AC3E}">
        <p14:creationId xmlns:p14="http://schemas.microsoft.com/office/powerpoint/2010/main" val="4124071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5B62A2-3FA5-9B3B-E49E-55C13A360CF7}"/>
              </a:ext>
            </a:extLst>
          </p:cNvPr>
          <p:cNvSpPr>
            <a:spLocks noGrp="1"/>
          </p:cNvSpPr>
          <p:nvPr>
            <p:ph idx="1"/>
          </p:nvPr>
        </p:nvSpPr>
        <p:spPr>
          <a:xfrm>
            <a:off x="965200" y="514350"/>
            <a:ext cx="10388600" cy="1029970"/>
          </a:xfrm>
        </p:spPr>
        <p:txBody>
          <a:bodyPr/>
          <a:lstStyle/>
          <a:p>
            <a:pPr marL="0" indent="0">
              <a:buNone/>
            </a:pPr>
            <a:endParaRPr lang="en-GB" dirty="0">
              <a:latin typeface="Calibri" panose="020F0502020204030204" pitchFamily="34" charset="0"/>
              <a:cs typeface="Calibri" panose="020F0502020204030204" pitchFamily="34" charset="0"/>
            </a:endParaRPr>
          </a:p>
          <a:p>
            <a:pPr marL="0" indent="0">
              <a:buNone/>
            </a:pPr>
            <a:r>
              <a:rPr lang="en-GB" dirty="0">
                <a:latin typeface="Calibri" panose="020F0502020204030204" pitchFamily="34" charset="0"/>
                <a:cs typeface="Calibri" panose="020F0502020204030204" pitchFamily="34" charset="0"/>
              </a:rPr>
              <a:t>Draw outlines of leaves and stem with pencil then fill in with ink</a:t>
            </a:r>
            <a:r>
              <a:rPr lang="en-GB" dirty="0">
                <a:effectLst/>
                <a:latin typeface="Calibri" panose="020F0502020204030204" pitchFamily="34" charset="0"/>
                <a:cs typeface="Calibri" panose="020F0502020204030204" pitchFamily="34" charset="0"/>
              </a:rPr>
              <a:t> </a:t>
            </a:r>
            <a:endParaRPr lang="en-US"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905A4019-32C1-DD18-9D80-C10D6683B9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1720" y="1713077"/>
            <a:ext cx="4575795" cy="3431846"/>
          </a:xfrm>
          <a:prstGeom prst="rect">
            <a:avLst/>
          </a:prstGeom>
        </p:spPr>
      </p:pic>
      <p:pic>
        <p:nvPicPr>
          <p:cNvPr id="6" name="Picture 5" descr="A drawing of leaves on a white paper&#10;&#10;AI-generated content may be incorrect.">
            <a:extLst>
              <a:ext uri="{FF2B5EF4-FFF2-40B4-BE49-F238E27FC236}">
                <a16:creationId xmlns:a16="http://schemas.microsoft.com/office/drawing/2014/main" id="{610A2253-3411-1B7E-5CBC-B430EC251957}"/>
              </a:ext>
            </a:extLst>
          </p:cNvPr>
          <p:cNvPicPr>
            <a:picLocks noChangeAspect="1"/>
          </p:cNvPicPr>
          <p:nvPr/>
        </p:nvPicPr>
        <p:blipFill>
          <a:blip r:embed="rId3" cstate="screen">
            <a:extLst>
              <a:ext uri="{28A0092B-C50C-407E-A947-70E740481C1C}">
                <a14:useLocalDpi xmlns:a14="http://schemas.microsoft.com/office/drawing/2010/main"/>
              </a:ext>
            </a:extLst>
          </a:blip>
          <a:srcRect t="-4002"/>
          <a:stretch>
            <a:fillRect/>
          </a:stretch>
        </p:blipFill>
        <p:spPr>
          <a:xfrm>
            <a:off x="5810263" y="1544320"/>
            <a:ext cx="4714211" cy="3600603"/>
          </a:xfrm>
          <a:prstGeom prst="rect">
            <a:avLst/>
          </a:prstGeom>
        </p:spPr>
      </p:pic>
    </p:spTree>
    <p:extLst>
      <p:ext uri="{BB962C8B-B14F-4D97-AF65-F5344CB8AC3E}">
        <p14:creationId xmlns:p14="http://schemas.microsoft.com/office/powerpoint/2010/main" val="3618073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CBA4E3-BB05-08CD-2DD7-F02773C438D3}"/>
              </a:ext>
            </a:extLst>
          </p:cNvPr>
          <p:cNvSpPr>
            <a:spLocks noGrp="1"/>
          </p:cNvSpPr>
          <p:nvPr>
            <p:ph idx="1"/>
          </p:nvPr>
        </p:nvSpPr>
        <p:spPr>
          <a:xfrm>
            <a:off x="436880" y="812800"/>
            <a:ext cx="4592320" cy="5923280"/>
          </a:xfrm>
        </p:spPr>
        <p:txBody>
          <a:bodyPr>
            <a:normAutofit/>
          </a:bodyPr>
          <a:lstStyle/>
          <a:p>
            <a:r>
              <a:rPr lang="en-GB" sz="2000" dirty="0">
                <a:latin typeface="Calibri" panose="020F0502020204030204" pitchFamily="34" charset="0"/>
                <a:cs typeface="Calibri" panose="020F0502020204030204" pitchFamily="34" charset="0"/>
              </a:rPr>
              <a:t>Having placed the branch with leaves against the sheet of white paper or cloth, pinned against a drawing board or wall, the student is to proceed to try and draw the whole branch. </a:t>
            </a:r>
          </a:p>
          <a:p>
            <a:r>
              <a:rPr lang="en-GB" sz="2000" b="1" dirty="0">
                <a:latin typeface="Calibri" panose="020F0502020204030204" pitchFamily="34" charset="0"/>
                <a:cs typeface="Calibri" panose="020F0502020204030204" pitchFamily="34" charset="0"/>
              </a:rPr>
              <a:t>Closing one eye </a:t>
            </a:r>
            <a:r>
              <a:rPr lang="en-GB" sz="2000" dirty="0">
                <a:latin typeface="Calibri" panose="020F0502020204030204" pitchFamily="34" charset="0"/>
                <a:cs typeface="Calibri" panose="020F0502020204030204" pitchFamily="34" charset="0"/>
              </a:rPr>
              <a:t>helps to get rid of the double vision of bifocal vision</a:t>
            </a:r>
          </a:p>
        </p:txBody>
      </p:sp>
      <p:pic>
        <p:nvPicPr>
          <p:cNvPr id="11" name="Picture 10" descr="A branch with brown leaves on it&#10;&#10;AI-generated content may be incorrect.">
            <a:extLst>
              <a:ext uri="{FF2B5EF4-FFF2-40B4-BE49-F238E27FC236}">
                <a16:creationId xmlns:a16="http://schemas.microsoft.com/office/drawing/2014/main" id="{4F978E94-80C7-538C-2FE3-FF36995A917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4333240" y="1395730"/>
            <a:ext cx="6858000" cy="5143500"/>
          </a:xfrm>
          <a:prstGeom prst="rect">
            <a:avLst/>
          </a:prstGeom>
        </p:spPr>
      </p:pic>
    </p:spTree>
    <p:extLst>
      <p:ext uri="{BB962C8B-B14F-4D97-AF65-F5344CB8AC3E}">
        <p14:creationId xmlns:p14="http://schemas.microsoft.com/office/powerpoint/2010/main" val="2859133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7BB499-D4D8-80C0-D8CE-D079AC3AD30A}"/>
            </a:ext>
          </a:extLst>
        </p:cNvPr>
        <p:cNvGrpSpPr/>
        <p:nvPr/>
      </p:nvGrpSpPr>
      <p:grpSpPr>
        <a:xfrm>
          <a:off x="0" y="0"/>
          <a:ext cx="0" cy="0"/>
          <a:chOff x="0" y="0"/>
          <a:chExt cx="0" cy="0"/>
        </a:xfrm>
      </p:grpSpPr>
      <p:pic>
        <p:nvPicPr>
          <p:cNvPr id="11" name="Picture 10" descr="A branch with brown leaves on it&#10;&#10;AI-generated content may be incorrect.">
            <a:extLst>
              <a:ext uri="{FF2B5EF4-FFF2-40B4-BE49-F238E27FC236}">
                <a16:creationId xmlns:a16="http://schemas.microsoft.com/office/drawing/2014/main" id="{DA7D3560-9042-3590-FD97-1E376CC778F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5416760" y="1451398"/>
            <a:ext cx="6084148" cy="4563111"/>
          </a:xfrm>
          <a:prstGeom prst="rect">
            <a:avLst/>
          </a:prstGeom>
        </p:spPr>
      </p:pic>
      <p:pic>
        <p:nvPicPr>
          <p:cNvPr id="6" name="Picture 5" descr="A branch with leaves on it&#10;&#10;AI-generated content may be incorrect.">
            <a:extLst>
              <a:ext uri="{FF2B5EF4-FFF2-40B4-BE49-F238E27FC236}">
                <a16:creationId xmlns:a16="http://schemas.microsoft.com/office/drawing/2014/main" id="{67FC4F57-F5BB-F3C0-6244-00F0FA0C91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345651" y="1451400"/>
            <a:ext cx="6084147" cy="4563110"/>
          </a:xfrm>
          <a:prstGeom prst="rect">
            <a:avLst/>
          </a:prstGeom>
        </p:spPr>
      </p:pic>
    </p:spTree>
    <p:extLst>
      <p:ext uri="{BB962C8B-B14F-4D97-AF65-F5344CB8AC3E}">
        <p14:creationId xmlns:p14="http://schemas.microsoft.com/office/powerpoint/2010/main" val="401433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1253A-D225-0179-1672-2BDD4A91F922}"/>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Looking ahead…. Drawing outdoors</a:t>
            </a:r>
          </a:p>
        </p:txBody>
      </p:sp>
      <p:sp>
        <p:nvSpPr>
          <p:cNvPr id="3" name="Content Placeholder 2">
            <a:extLst>
              <a:ext uri="{FF2B5EF4-FFF2-40B4-BE49-F238E27FC236}">
                <a16:creationId xmlns:a16="http://schemas.microsoft.com/office/drawing/2014/main" id="{A6DFCE9E-34F3-3016-6DF4-6F1DAB2B56F9}"/>
              </a:ext>
            </a:extLst>
          </p:cNvPr>
          <p:cNvSpPr>
            <a:spLocks noGrp="1"/>
          </p:cNvSpPr>
          <p:nvPr>
            <p:ph idx="1"/>
          </p:nvPr>
        </p:nvSpPr>
        <p:spPr/>
        <p:txBody>
          <a:bodyPr>
            <a:normAutofit/>
          </a:bodyPr>
          <a:lstStyle/>
          <a:p>
            <a:r>
              <a:rPr lang="en-GB" dirty="0">
                <a:latin typeface="Calibri" panose="020F0502020204030204" pitchFamily="34" charset="0"/>
                <a:cs typeface="Calibri" panose="020F0502020204030204" pitchFamily="34" charset="0"/>
              </a:rPr>
              <a:t>Looking ahead to letter 2 where Ruskin speaks about outdoor sketching, he warns against drawing trees from photographs, as these don’t capture the movement of leaves and complexities of branches of a tree in a natural setting. </a:t>
            </a:r>
          </a:p>
          <a:p>
            <a:endParaRPr lang="en-GB"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Drawing in the studio allows to learn about growth structure of plants, and leaves on branches in particular within the controlled environment of a studio where one can regulate lighting to some degree, present less complex situations of shadows and reflections of sky caused by cloud movement or wind, or partial sunshine.</a:t>
            </a:r>
          </a:p>
          <a:p>
            <a:endParaRPr lang="en-US" dirty="0"/>
          </a:p>
        </p:txBody>
      </p:sp>
    </p:spTree>
    <p:extLst>
      <p:ext uri="{BB962C8B-B14F-4D97-AF65-F5344CB8AC3E}">
        <p14:creationId xmlns:p14="http://schemas.microsoft.com/office/powerpoint/2010/main" val="739337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a leaf&#10;&#10;AI-generated content may be incorrect.">
            <a:extLst>
              <a:ext uri="{FF2B5EF4-FFF2-40B4-BE49-F238E27FC236}">
                <a16:creationId xmlns:a16="http://schemas.microsoft.com/office/drawing/2014/main" id="{C92EE476-EE54-4A09-2324-DF52744C3E79}"/>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446380" y="603928"/>
            <a:ext cx="7864500" cy="5650143"/>
          </a:xfrm>
        </p:spPr>
      </p:pic>
      <p:sp>
        <p:nvSpPr>
          <p:cNvPr id="6" name="TextBox 5">
            <a:extLst>
              <a:ext uri="{FF2B5EF4-FFF2-40B4-BE49-F238E27FC236}">
                <a16:creationId xmlns:a16="http://schemas.microsoft.com/office/drawing/2014/main" id="{3011A566-EDDC-E857-BCC8-D8D23E79AEC6}"/>
              </a:ext>
            </a:extLst>
          </p:cNvPr>
          <p:cNvSpPr txBox="1"/>
          <p:nvPr/>
        </p:nvSpPr>
        <p:spPr>
          <a:xfrm>
            <a:off x="446379" y="6388647"/>
            <a:ext cx="9272973" cy="338554"/>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Doris Rohr (2025) Ilex on diluted soya sauce, with a second layer of cerulean blue added after pencil drawing.</a:t>
            </a:r>
          </a:p>
        </p:txBody>
      </p:sp>
    </p:spTree>
    <p:extLst>
      <p:ext uri="{BB962C8B-B14F-4D97-AF65-F5344CB8AC3E}">
        <p14:creationId xmlns:p14="http://schemas.microsoft.com/office/powerpoint/2010/main" val="1909968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7E357-B60B-1DBD-31CF-4695F1556A4A}"/>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Section 85</a:t>
            </a:r>
          </a:p>
        </p:txBody>
      </p:sp>
      <p:sp>
        <p:nvSpPr>
          <p:cNvPr id="3" name="Content Placeholder 2">
            <a:extLst>
              <a:ext uri="{FF2B5EF4-FFF2-40B4-BE49-F238E27FC236}">
                <a16:creationId xmlns:a16="http://schemas.microsoft.com/office/drawing/2014/main" id="{568D9A09-84BC-233E-CB7B-5DA445C7CDC2}"/>
              </a:ext>
            </a:extLst>
          </p:cNvPr>
          <p:cNvSpPr>
            <a:spLocks noGrp="1"/>
          </p:cNvSpPr>
          <p:nvPr>
            <p:ph idx="1"/>
          </p:nvPr>
        </p:nvSpPr>
        <p:spPr/>
        <p:txBody>
          <a:bodyPr/>
          <a:lstStyle/>
          <a:p>
            <a:r>
              <a:rPr lang="en-GB" dirty="0">
                <a:latin typeface="Calibri" panose="020F0502020204030204" pitchFamily="34" charset="0"/>
                <a:cs typeface="Calibri" panose="020F0502020204030204" pitchFamily="34" charset="0"/>
              </a:rPr>
              <a:t>Ruskin concludes this section by talking about the ‘mystery of quantity’ (section 85).</a:t>
            </a:r>
          </a:p>
          <a:p>
            <a:r>
              <a:rPr lang="en-GB" dirty="0">
                <a:latin typeface="Calibri" panose="020F0502020204030204" pitchFamily="34" charset="0"/>
                <a:cs typeface="Calibri" panose="020F0502020204030204" pitchFamily="34" charset="0"/>
              </a:rPr>
              <a:t>This may come as a surprise. Ruskin does not advocate slavish detail here. He encourages us to see the bigger picture, paying attention to capture the habit and overall impression of a tree.  </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92047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9C9C4-0E60-5CF2-9733-C77424684D2A}"/>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Lord Leighton’s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Lemon Tree</a:t>
            </a:r>
          </a:p>
        </p:txBody>
      </p:sp>
      <p:sp>
        <p:nvSpPr>
          <p:cNvPr id="3" name="Content Placeholder 2">
            <a:extLst>
              <a:ext uri="{FF2B5EF4-FFF2-40B4-BE49-F238E27FC236}">
                <a16:creationId xmlns:a16="http://schemas.microsoft.com/office/drawing/2014/main" id="{E79426D6-7C43-D1CF-C48E-145407D749BC}"/>
              </a:ext>
            </a:extLst>
          </p:cNvPr>
          <p:cNvSpPr>
            <a:spLocks noGrp="1"/>
          </p:cNvSpPr>
          <p:nvPr>
            <p:ph idx="1"/>
          </p:nvPr>
        </p:nvSpPr>
        <p:spPr>
          <a:xfrm>
            <a:off x="838200" y="1825625"/>
            <a:ext cx="4116859" cy="4351338"/>
          </a:xfrm>
        </p:spPr>
        <p:txBody>
          <a:bodyPr>
            <a:normAutofit/>
          </a:bodyPr>
          <a:lstStyle/>
          <a:p>
            <a:r>
              <a:rPr lang="en-GB" sz="2000" dirty="0">
                <a:latin typeface="Calibri" panose="020F0502020204030204" pitchFamily="34" charset="0"/>
                <a:cs typeface="Calibri" panose="020F0502020204030204" pitchFamily="34" charset="0"/>
              </a:rPr>
              <a:t>Lord Leighton’s Lemon Tree, marvellous as it is, is not strictly Ruskinian in my view, even though he inspired Leighton to embark on the exercise of drawing a lemon tree over the period of a week! </a:t>
            </a:r>
            <a:r>
              <a:rPr lang="en-GB" sz="2000" u="sng" dirty="0">
                <a:latin typeface="Calibri" panose="020F0502020204030204" pitchFamily="34" charset="0"/>
                <a:cs typeface="Calibri" panose="020F0502020204030204" pitchFamily="34" charset="0"/>
                <a:hlinkClick r:id="rId2"/>
              </a:rPr>
              <a:t>https://gurneyjourney.blogspot.com/2008/04/leightons-lemon-tree.html</a:t>
            </a:r>
            <a:endParaRPr lang="en-GB" sz="2000" dirty="0">
              <a:latin typeface="Calibri" panose="020F0502020204030204" pitchFamily="34" charset="0"/>
              <a:cs typeface="Calibri" panose="020F0502020204030204" pitchFamily="34" charset="0"/>
            </a:endParaRPr>
          </a:p>
          <a:p>
            <a:r>
              <a:rPr lang="en-GB" sz="2000" dirty="0">
                <a:latin typeface="Calibri" panose="020F0502020204030204" pitchFamily="34" charset="0"/>
                <a:cs typeface="Calibri" panose="020F0502020204030204" pitchFamily="34" charset="0"/>
              </a:rPr>
              <a:t>Ruskin liked it nevertheless, and perhaps one needs to embrace to contradictions here.</a:t>
            </a:r>
            <a:endParaRPr lang="en-US" sz="2000" dirty="0">
              <a:latin typeface="Calibri" panose="020F0502020204030204" pitchFamily="34" charset="0"/>
              <a:cs typeface="Calibri" panose="020F0502020204030204" pitchFamily="34" charset="0"/>
            </a:endParaRPr>
          </a:p>
        </p:txBody>
      </p:sp>
      <p:pic>
        <p:nvPicPr>
          <p:cNvPr id="5" name="Picture 4" descr="A drawing of a tree&#10;&#10;AI-generated content may be incorrect.">
            <a:extLst>
              <a:ext uri="{FF2B5EF4-FFF2-40B4-BE49-F238E27FC236}">
                <a16:creationId xmlns:a16="http://schemas.microsoft.com/office/drawing/2014/main" id="{95257CFA-CFBC-4AC8-546A-4904AA3A3D3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92543" y="0"/>
            <a:ext cx="5449455" cy="6858000"/>
          </a:xfrm>
          <a:prstGeom prst="rect">
            <a:avLst/>
          </a:prstGeom>
        </p:spPr>
      </p:pic>
    </p:spTree>
    <p:extLst>
      <p:ext uri="{BB962C8B-B14F-4D97-AF65-F5344CB8AC3E}">
        <p14:creationId xmlns:p14="http://schemas.microsoft.com/office/powerpoint/2010/main" val="37805660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40203-BB69-EFFE-BB4D-197057C3FAB4}"/>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Conclusions…</a:t>
            </a:r>
          </a:p>
        </p:txBody>
      </p:sp>
      <p:sp>
        <p:nvSpPr>
          <p:cNvPr id="3" name="Content Placeholder 2">
            <a:extLst>
              <a:ext uri="{FF2B5EF4-FFF2-40B4-BE49-F238E27FC236}">
                <a16:creationId xmlns:a16="http://schemas.microsoft.com/office/drawing/2014/main" id="{229CB153-6811-046C-A816-A22B9DEEEF43}"/>
              </a:ext>
            </a:extLst>
          </p:cNvPr>
          <p:cNvSpPr>
            <a:spLocks noGrp="1"/>
          </p:cNvSpPr>
          <p:nvPr>
            <p:ph idx="1"/>
          </p:nvPr>
        </p:nvSpPr>
        <p:spPr/>
        <p:txBody>
          <a:bodyPr/>
          <a:lstStyle/>
          <a:p>
            <a:r>
              <a:rPr lang="en-GB" dirty="0">
                <a:latin typeface="Calibri" panose="020F0502020204030204" pitchFamily="34" charset="0"/>
                <a:cs typeface="Calibri" panose="020F0502020204030204" pitchFamily="34" charset="0"/>
              </a:rPr>
              <a:t>In summary then Ruskin wants us to learn the growth structures and patterns of a branch/ tree so in some ways this is learning from the pebble to the mountain all over again, yet different, as he wants the learner to grasp the overall total effect of a tree. To get the overall ‘feel’ or habit of a tree shape right requires an unquantifiable aspect, which is a mystery of nature, the mystery of quantity. This may be tested when proceeding to letter 2 on outdoor excursions.</a:t>
            </a:r>
          </a:p>
          <a:p>
            <a:endParaRPr lang="en-US" dirty="0"/>
          </a:p>
        </p:txBody>
      </p:sp>
    </p:spTree>
    <p:extLst>
      <p:ext uri="{BB962C8B-B14F-4D97-AF65-F5344CB8AC3E}">
        <p14:creationId xmlns:p14="http://schemas.microsoft.com/office/powerpoint/2010/main" val="4127968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B20A6E8-2D4F-9FDE-7D3C-2812B74D159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51562" y="360238"/>
            <a:ext cx="7772400" cy="5829300"/>
          </a:xfrm>
          <a:prstGeom prst="rect">
            <a:avLst/>
          </a:prstGeom>
        </p:spPr>
      </p:pic>
      <p:sp>
        <p:nvSpPr>
          <p:cNvPr id="5" name="TextBox 4">
            <a:extLst>
              <a:ext uri="{FF2B5EF4-FFF2-40B4-BE49-F238E27FC236}">
                <a16:creationId xmlns:a16="http://schemas.microsoft.com/office/drawing/2014/main" id="{F617D7D3-AF05-54C8-2E45-17725EC35DD7}"/>
              </a:ext>
            </a:extLst>
          </p:cNvPr>
          <p:cNvSpPr txBox="1"/>
          <p:nvPr/>
        </p:nvSpPr>
        <p:spPr>
          <a:xfrm>
            <a:off x="1171254" y="6226139"/>
            <a:ext cx="8870505"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Rohr (2023) ‘Leaves gathered in silence’ (Yeats) tea, white gouache, pencil, silverpoint, silver</a:t>
            </a:r>
            <a:r>
              <a:rPr lang="en-US" dirty="0"/>
              <a:t>.</a:t>
            </a:r>
          </a:p>
        </p:txBody>
      </p:sp>
    </p:spTree>
    <p:extLst>
      <p:ext uri="{BB962C8B-B14F-4D97-AF65-F5344CB8AC3E}">
        <p14:creationId xmlns:p14="http://schemas.microsoft.com/office/powerpoint/2010/main" val="3355954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atercolor of a branch with leaves&#10;&#10;AI-generated content may be incorrect.">
            <a:extLst>
              <a:ext uri="{FF2B5EF4-FFF2-40B4-BE49-F238E27FC236}">
                <a16:creationId xmlns:a16="http://schemas.microsoft.com/office/drawing/2014/main" id="{D415EEF9-886D-52C3-5E15-F44409D4213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02297" y="193040"/>
            <a:ext cx="3936106" cy="6482080"/>
          </a:xfrm>
          <a:prstGeom prst="rect">
            <a:avLst/>
          </a:prstGeom>
        </p:spPr>
      </p:pic>
      <p:sp>
        <p:nvSpPr>
          <p:cNvPr id="8" name="TextBox 7">
            <a:extLst>
              <a:ext uri="{FF2B5EF4-FFF2-40B4-BE49-F238E27FC236}">
                <a16:creationId xmlns:a16="http://schemas.microsoft.com/office/drawing/2014/main" id="{6CCDB47B-4140-1734-1FBF-66E25738C8AB}"/>
              </a:ext>
            </a:extLst>
          </p:cNvPr>
          <p:cNvSpPr txBox="1"/>
          <p:nvPr/>
        </p:nvSpPr>
        <p:spPr>
          <a:xfrm>
            <a:off x="947463" y="2565314"/>
            <a:ext cx="4432515" cy="3139321"/>
          </a:xfrm>
          <a:prstGeom prst="rect">
            <a:avLst/>
          </a:prstGeom>
          <a:noFill/>
        </p:spPr>
        <p:txBody>
          <a:bodyPr wrap="square" rtlCol="0">
            <a:spAutoFit/>
          </a:bodyPr>
          <a:lstStyle/>
          <a:p>
            <a:endParaRPr lang="en-US" dirty="0"/>
          </a:p>
          <a:p>
            <a:r>
              <a:rPr lang="en-US" dirty="0">
                <a:latin typeface="Calibri" panose="020F0502020204030204" pitchFamily="34" charset="0"/>
                <a:cs typeface="Calibri" panose="020F0502020204030204" pitchFamily="34" charset="0"/>
              </a:rPr>
              <a:t>… resolve the mystery of quantity.</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This is an early drawing when I was a late teenager and had a steady hand.</a:t>
            </a:r>
          </a:p>
          <a:p>
            <a:r>
              <a:rPr lang="en-US" dirty="0">
                <a:latin typeface="Calibri" panose="020F0502020204030204" pitchFamily="34" charset="0"/>
                <a:cs typeface="Calibri" panose="020F0502020204030204" pitchFamily="34" charset="0"/>
              </a:rPr>
              <a:t>Learning to embrace changes in our physical ability, that the eyesight is no longer what it once was, is part of it.</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The key is to see the beauty in a withered prunus branch.</a:t>
            </a:r>
          </a:p>
        </p:txBody>
      </p:sp>
      <p:sp>
        <p:nvSpPr>
          <p:cNvPr id="9" name="TextBox 8">
            <a:extLst>
              <a:ext uri="{FF2B5EF4-FFF2-40B4-BE49-F238E27FC236}">
                <a16:creationId xmlns:a16="http://schemas.microsoft.com/office/drawing/2014/main" id="{654851C3-FD61-04FA-CFB9-AC18588A99D4}"/>
              </a:ext>
            </a:extLst>
          </p:cNvPr>
          <p:cNvSpPr txBox="1"/>
          <p:nvPr/>
        </p:nvSpPr>
        <p:spPr>
          <a:xfrm>
            <a:off x="1086000" y="1145159"/>
            <a:ext cx="4175760" cy="800219"/>
          </a:xfrm>
          <a:prstGeom prst="rect">
            <a:avLst/>
          </a:prstGeom>
          <a:noFill/>
        </p:spPr>
        <p:txBody>
          <a:bodyPr wrap="square" rtlCol="0">
            <a:spAutoFit/>
          </a:bodyPr>
          <a:lstStyle/>
          <a:p>
            <a:r>
              <a:rPr lang="en-US" sz="2800" dirty="0"/>
              <a:t>Aiming to…</a:t>
            </a:r>
          </a:p>
          <a:p>
            <a:endParaRPr lang="en-US" dirty="0"/>
          </a:p>
        </p:txBody>
      </p:sp>
      <p:sp>
        <p:nvSpPr>
          <p:cNvPr id="10" name="TextBox 9">
            <a:extLst>
              <a:ext uri="{FF2B5EF4-FFF2-40B4-BE49-F238E27FC236}">
                <a16:creationId xmlns:a16="http://schemas.microsoft.com/office/drawing/2014/main" id="{4E7BDE30-B168-0361-D531-01930F66408C}"/>
              </a:ext>
            </a:extLst>
          </p:cNvPr>
          <p:cNvSpPr txBox="1"/>
          <p:nvPr/>
        </p:nvSpPr>
        <p:spPr>
          <a:xfrm>
            <a:off x="947463" y="6155294"/>
            <a:ext cx="4572000" cy="338554"/>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Doris Rohr Withered Prunus Branch circa 1983/4</a:t>
            </a:r>
          </a:p>
        </p:txBody>
      </p:sp>
    </p:spTree>
    <p:extLst>
      <p:ext uri="{BB962C8B-B14F-4D97-AF65-F5344CB8AC3E}">
        <p14:creationId xmlns:p14="http://schemas.microsoft.com/office/powerpoint/2010/main" val="1829280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BE29E-8772-C0CE-A01F-57DE9A1D26DA}"/>
              </a:ext>
            </a:extLst>
          </p:cNvPr>
          <p:cNvSpPr>
            <a:spLocks noGrp="1"/>
          </p:cNvSpPr>
          <p:nvPr>
            <p:ph type="title"/>
          </p:nvPr>
        </p:nvSpPr>
        <p:spPr>
          <a:xfrm>
            <a:off x="838200" y="500062"/>
            <a:ext cx="10515600" cy="1325563"/>
          </a:xfrm>
        </p:spPr>
        <p:txBody>
          <a:bodyPr/>
          <a:lstStyle/>
          <a:p>
            <a:r>
              <a:rPr lang="en-GB" dirty="0">
                <a:latin typeface="Calibri" panose="020F0502020204030204" pitchFamily="34" charset="0"/>
                <a:cs typeface="Calibri" panose="020F0502020204030204" pitchFamily="34" charset="0"/>
              </a:rPr>
              <a:t>Letter 1 sections 72-85</a:t>
            </a:r>
            <a:br>
              <a:rPr lang="en-GB" dirty="0"/>
            </a:br>
            <a:endParaRPr lang="en-US" dirty="0"/>
          </a:p>
        </p:txBody>
      </p:sp>
      <p:sp>
        <p:nvSpPr>
          <p:cNvPr id="3" name="Content Placeholder 2">
            <a:extLst>
              <a:ext uri="{FF2B5EF4-FFF2-40B4-BE49-F238E27FC236}">
                <a16:creationId xmlns:a16="http://schemas.microsoft.com/office/drawing/2014/main" id="{90EF7FAD-A800-F6FF-E500-E2BFB17668E9}"/>
              </a:ext>
            </a:extLst>
          </p:cNvPr>
          <p:cNvSpPr>
            <a:spLocks noGrp="1"/>
          </p:cNvSpPr>
          <p:nvPr>
            <p:ph idx="1"/>
          </p:nvPr>
        </p:nvSpPr>
        <p:spPr/>
        <p:txBody>
          <a:bodyPr/>
          <a:lstStyle/>
          <a:p>
            <a:pPr marL="0" indent="0">
              <a:buNone/>
            </a:pPr>
            <a:r>
              <a:rPr lang="en-GB" b="1" dirty="0"/>
              <a:t> </a:t>
            </a:r>
            <a:endParaRPr lang="en-GB" dirty="0"/>
          </a:p>
          <a:p>
            <a:r>
              <a:rPr lang="en-GB" dirty="0">
                <a:latin typeface="Calibri" panose="020F0502020204030204" pitchFamily="34" charset="0"/>
                <a:cs typeface="Calibri" panose="020F0502020204030204" pitchFamily="34" charset="0"/>
              </a:rPr>
              <a:t>Letter 1 breaks down the difficulty how to proceed from a single leave to an arrangement on a branch. Although designed for the studio or indoors, it is a preparatory step towards working in situ in the landscape.</a:t>
            </a:r>
          </a:p>
          <a:p>
            <a:endParaRPr lang="en-US" dirty="0"/>
          </a:p>
        </p:txBody>
      </p:sp>
    </p:spTree>
    <p:extLst>
      <p:ext uri="{BB962C8B-B14F-4D97-AF65-F5344CB8AC3E}">
        <p14:creationId xmlns:p14="http://schemas.microsoft.com/office/powerpoint/2010/main" val="1255738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7366EB-8B1C-E7A1-A311-560821E32703}"/>
              </a:ext>
            </a:extLst>
          </p:cNvPr>
          <p:cNvSpPr>
            <a:spLocks noGrp="1"/>
          </p:cNvSpPr>
          <p:nvPr>
            <p:ph type="title"/>
          </p:nvPr>
        </p:nvSpPr>
        <p:spPr>
          <a:xfrm>
            <a:off x="572493" y="238539"/>
            <a:ext cx="11018520" cy="1434415"/>
          </a:xfrm>
        </p:spPr>
        <p:txBody>
          <a:bodyPr anchor="b">
            <a:normAutofit/>
          </a:bodyPr>
          <a:lstStyle/>
          <a:p>
            <a:r>
              <a:rPr lang="en-US" sz="5400" dirty="0">
                <a:latin typeface="Calibri" panose="020F0502020204030204" pitchFamily="34" charset="0"/>
                <a:cs typeface="Calibri" panose="020F0502020204030204" pitchFamily="34" charset="0"/>
              </a:rPr>
              <a:t>Paper</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7755754-A910-B520-61A7-C21582FEE50C}"/>
              </a:ext>
            </a:extLst>
          </p:cNvPr>
          <p:cNvSpPr>
            <a:spLocks noGrp="1"/>
          </p:cNvSpPr>
          <p:nvPr>
            <p:ph idx="1"/>
          </p:nvPr>
        </p:nvSpPr>
        <p:spPr>
          <a:xfrm>
            <a:off x="572493" y="2071316"/>
            <a:ext cx="6713552" cy="4119172"/>
          </a:xfrm>
        </p:spPr>
        <p:txBody>
          <a:bodyPr anchor="t">
            <a:normAutofit lnSpcReduction="10000"/>
          </a:bodyPr>
          <a:lstStyle/>
          <a:p>
            <a:r>
              <a:rPr lang="en-US" sz="2200" dirty="0">
                <a:latin typeface="Calibri" panose="020F0502020204030204" pitchFamily="34" charset="0"/>
                <a:cs typeface="Calibri" panose="020F0502020204030204" pitchFamily="34" charset="0"/>
              </a:rPr>
              <a:t>In Ruskin’s times paper would not be bleached white.</a:t>
            </a:r>
          </a:p>
          <a:p>
            <a:r>
              <a:rPr lang="en-US" sz="2200" dirty="0">
                <a:latin typeface="Calibri" panose="020F0502020204030204" pitchFamily="34" charset="0"/>
                <a:cs typeface="Calibri" panose="020F0502020204030204" pitchFamily="34" charset="0"/>
              </a:rPr>
              <a:t>When we look at his drawings now, the paper frequently looks brown or stained- this may be the result of UV light.</a:t>
            </a:r>
          </a:p>
          <a:p>
            <a:r>
              <a:rPr lang="en-US" sz="2200" dirty="0">
                <a:latin typeface="Calibri" panose="020F0502020204030204" pitchFamily="34" charset="0"/>
                <a:cs typeface="Calibri" panose="020F0502020204030204" pitchFamily="34" charset="0"/>
              </a:rPr>
              <a:t>Blue paper was liked by Turner, there are also examples of Ruskin using blue paper.</a:t>
            </a:r>
          </a:p>
          <a:p>
            <a:r>
              <a:rPr lang="en-US" sz="2200" dirty="0">
                <a:latin typeface="Calibri" panose="020F0502020204030204" pitchFamily="34" charset="0"/>
                <a:cs typeface="Calibri" panose="020F0502020204030204" pitchFamily="34" charset="0"/>
              </a:rPr>
              <a:t>It’s referred to as ‘Turner Blue’ </a:t>
            </a:r>
            <a:r>
              <a:rPr lang="en-US" sz="2200" dirty="0">
                <a:latin typeface="Calibri" panose="020F0502020204030204" pitchFamily="34" charset="0"/>
                <a:cs typeface="Calibri" panose="020F0502020204030204" pitchFamily="34" charset="0"/>
                <a:hlinkClick r:id="rId2"/>
              </a:rPr>
              <a:t>https://store.bookbinding.co.uk/18414/Berlin-Turner-Blue-Laid-110gsm/</a:t>
            </a:r>
            <a:endParaRPr lang="en-US" sz="2200" dirty="0">
              <a:latin typeface="Calibri" panose="020F0502020204030204" pitchFamily="34" charset="0"/>
              <a:cs typeface="Calibri" panose="020F0502020204030204" pitchFamily="34" charset="0"/>
            </a:endParaRPr>
          </a:p>
          <a:p>
            <a:r>
              <a:rPr lang="en-US" sz="2200" dirty="0">
                <a:latin typeface="Calibri" panose="020F0502020204030204" pitchFamily="34" charset="0"/>
                <a:cs typeface="Calibri" panose="020F0502020204030204" pitchFamily="34" charset="0"/>
              </a:rPr>
              <a:t>For the purpose of the workshop use manila envelopes or Kraft paper, or prepare a paper with a ground of tea, coffee, diluted soya sauce etc.</a:t>
            </a:r>
          </a:p>
        </p:txBody>
      </p:sp>
      <p:pic>
        <p:nvPicPr>
          <p:cNvPr id="5" name="Picture 4" descr="A close-up of a grey paper&#10;&#10;AI-generated content may be incorrect.">
            <a:extLst>
              <a:ext uri="{FF2B5EF4-FFF2-40B4-BE49-F238E27FC236}">
                <a16:creationId xmlns:a16="http://schemas.microsoft.com/office/drawing/2014/main" id="{14715CD9-B697-60D0-5FAD-553ED58950B2}"/>
              </a:ext>
            </a:extLst>
          </p:cNvPr>
          <p:cNvPicPr>
            <a:picLocks noChangeAspect="1"/>
          </p:cNvPicPr>
          <p:nvPr/>
        </p:nvPicPr>
        <p:blipFill>
          <a:blip r:embed="rId3" cstate="screen">
            <a:extLst>
              <a:ext uri="{28A0092B-C50C-407E-A947-70E740481C1C}">
                <a14:useLocalDpi xmlns:a14="http://schemas.microsoft.com/office/drawing/2010/main"/>
              </a:ext>
            </a:extLst>
          </a:blip>
          <a:srcRect r="-3" b="-3"/>
          <a:stretch>
            <a:fillRect/>
          </a:stretch>
        </p:blipFill>
        <p:spPr>
          <a:xfrm>
            <a:off x="7675658" y="2093976"/>
            <a:ext cx="3941064" cy="4096512"/>
          </a:xfrm>
          <a:prstGeom prst="rect">
            <a:avLst/>
          </a:prstGeom>
        </p:spPr>
      </p:pic>
    </p:spTree>
    <p:extLst>
      <p:ext uri="{BB962C8B-B14F-4D97-AF65-F5344CB8AC3E}">
        <p14:creationId xmlns:p14="http://schemas.microsoft.com/office/powerpoint/2010/main" val="1640671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3C1D7-11D7-674A-DE6C-2E5A435578D6}"/>
              </a:ext>
            </a:extLst>
          </p:cNvPr>
          <p:cNvSpPr>
            <a:spLocks noGrp="1"/>
          </p:cNvSpPr>
          <p:nvPr>
            <p:ph type="title"/>
          </p:nvPr>
        </p:nvSpPr>
        <p:spPr>
          <a:xfrm>
            <a:off x="5868557" y="1138036"/>
            <a:ext cx="5444382" cy="1402470"/>
          </a:xfrm>
        </p:spPr>
        <p:txBody>
          <a:bodyPr anchor="t">
            <a:normAutofit/>
          </a:bodyPr>
          <a:lstStyle/>
          <a:p>
            <a:r>
              <a:rPr lang="en-US" sz="3200">
                <a:latin typeface="Calibri" panose="020F0502020204030204" pitchFamily="34" charset="0"/>
                <a:cs typeface="Calibri" panose="020F0502020204030204" pitchFamily="34" charset="0"/>
              </a:rPr>
              <a:t>Preparing your paper</a:t>
            </a:r>
          </a:p>
        </p:txBody>
      </p:sp>
      <p:pic>
        <p:nvPicPr>
          <p:cNvPr id="5" name="Picture 4" descr="A paint brush next to a glass of blue liquid&#10;&#10;AI-generated content may be incorrect.">
            <a:extLst>
              <a:ext uri="{FF2B5EF4-FFF2-40B4-BE49-F238E27FC236}">
                <a16:creationId xmlns:a16="http://schemas.microsoft.com/office/drawing/2014/main" id="{F5492EED-FC4D-954D-42C1-33D5479C0A9F}"/>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rot="5400000">
            <a:off x="-853411" y="853410"/>
            <a:ext cx="6858000" cy="5151179"/>
          </a:xfrm>
          <a:prstGeom prst="rect">
            <a:avLst/>
          </a:prstGeom>
        </p:spPr>
      </p:pic>
      <p:cxnSp>
        <p:nvCxnSpPr>
          <p:cNvPr id="10" name="Straight Connector 9">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B1734C6-7EA3-D8DA-201E-67708E072121}"/>
              </a:ext>
            </a:extLst>
          </p:cNvPr>
          <p:cNvSpPr>
            <a:spLocks noGrp="1"/>
          </p:cNvSpPr>
          <p:nvPr>
            <p:ph idx="1"/>
          </p:nvPr>
        </p:nvSpPr>
        <p:spPr>
          <a:xfrm>
            <a:off x="5868557" y="2551176"/>
            <a:ext cx="5444382" cy="3591207"/>
          </a:xfrm>
        </p:spPr>
        <p:txBody>
          <a:bodyPr>
            <a:normAutofit/>
          </a:bodyPr>
          <a:lstStyle/>
          <a:p>
            <a:r>
              <a:rPr lang="en-GB" sz="2000" dirty="0">
                <a:latin typeface="Calibri" panose="020F0502020204030204" pitchFamily="34" charset="0"/>
                <a:cs typeface="Calibri" panose="020F0502020204030204" pitchFamily="34" charset="0"/>
              </a:rPr>
              <a:t>Should you like to personalise your paper you can apply a light wash of blue such as cerulean instead. Stretch white paper onto a wooden board, seal with extra wide masking tape all around the paper fixing it to the board and apply the staining agent with a flat 1.5 inch or larger brush. You don’t need to cover the whole paper.</a:t>
            </a:r>
          </a:p>
        </p:txBody>
      </p:sp>
    </p:spTree>
    <p:extLst>
      <p:ext uri="{BB962C8B-B14F-4D97-AF65-F5344CB8AC3E}">
        <p14:creationId xmlns:p14="http://schemas.microsoft.com/office/powerpoint/2010/main" val="4291459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plant&#10;&#10;AI-generated content may be incorrect.">
            <a:extLst>
              <a:ext uri="{FF2B5EF4-FFF2-40B4-BE49-F238E27FC236}">
                <a16:creationId xmlns:a16="http://schemas.microsoft.com/office/drawing/2014/main" id="{3A377B8A-6D88-E694-F914-A71CF4B4B78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93852" y="781829"/>
            <a:ext cx="6174768" cy="4921462"/>
          </a:xfrm>
          <a:prstGeom prst="rect">
            <a:avLst/>
          </a:prstGeom>
        </p:spPr>
      </p:pic>
      <p:sp>
        <p:nvSpPr>
          <p:cNvPr id="2" name="TextBox 1">
            <a:extLst>
              <a:ext uri="{FF2B5EF4-FFF2-40B4-BE49-F238E27FC236}">
                <a16:creationId xmlns:a16="http://schemas.microsoft.com/office/drawing/2014/main" id="{6C683E83-944A-DDC7-2D9E-63629FEC92C2}"/>
              </a:ext>
            </a:extLst>
          </p:cNvPr>
          <p:cNvSpPr txBox="1"/>
          <p:nvPr/>
        </p:nvSpPr>
        <p:spPr>
          <a:xfrm>
            <a:off x="821933" y="5880962"/>
            <a:ext cx="10243336" cy="584775"/>
          </a:xfrm>
          <a:prstGeom prst="rect">
            <a:avLst/>
          </a:prstGeom>
          <a:noFill/>
        </p:spPr>
        <p:txBody>
          <a:bodyPr wrap="square" rtlCol="0">
            <a:spAutoFit/>
          </a:bodyPr>
          <a:lstStyle/>
          <a:p>
            <a:r>
              <a:rPr lang="en-GB" sz="1600" dirty="0">
                <a:latin typeface="Calibri" panose="020F0502020204030204" pitchFamily="34" charset="0"/>
                <a:cs typeface="Calibri" panose="020F0502020204030204" pitchFamily="34" charset="0"/>
              </a:rPr>
              <a:t>John Ruskin,  </a:t>
            </a:r>
            <a:r>
              <a:rPr lang="en-GB" sz="1600" i="1" dirty="0">
                <a:latin typeface="Calibri" panose="020F0502020204030204" pitchFamily="34" charset="0"/>
                <a:cs typeface="Calibri" panose="020F0502020204030204" pitchFamily="34" charset="0"/>
              </a:rPr>
              <a:t>The Dryad's Waywardness: Oak Spray in Winter, seen in Front</a:t>
            </a:r>
            <a:r>
              <a:rPr lang="en-GB" sz="1600" dirty="0">
                <a:latin typeface="Calibri" panose="020F0502020204030204" pitchFamily="34" charset="0"/>
                <a:cs typeface="Calibri" panose="020F0502020204030204" pitchFamily="34" charset="0"/>
              </a:rPr>
              <a:t> 1858–1860 (Ashmolean).</a:t>
            </a:r>
          </a:p>
          <a:p>
            <a:r>
              <a:rPr lang="en-GB" sz="1600" dirty="0">
                <a:latin typeface="Calibri" panose="020F0502020204030204" pitchFamily="34" charset="0"/>
                <a:cs typeface="Calibri" panose="020F0502020204030204" pitchFamily="34" charset="0"/>
              </a:rPr>
              <a:t>‘Turner Blue Paper’ watercolour and bodycolour over graphite on blue wove paper.</a:t>
            </a:r>
          </a:p>
        </p:txBody>
      </p:sp>
    </p:spTree>
    <p:extLst>
      <p:ext uri="{BB962C8B-B14F-4D97-AF65-F5344CB8AC3E}">
        <p14:creationId xmlns:p14="http://schemas.microsoft.com/office/powerpoint/2010/main" val="4038309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plant&#10;&#10;AI-generated content may be incorrect.">
            <a:extLst>
              <a:ext uri="{FF2B5EF4-FFF2-40B4-BE49-F238E27FC236}">
                <a16:creationId xmlns:a16="http://schemas.microsoft.com/office/drawing/2014/main" id="{8F64D0D2-7403-0712-2A02-EAEA5520EDE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2269" y="537189"/>
            <a:ext cx="4476108" cy="5961887"/>
          </a:xfrm>
          <a:prstGeom prst="rect">
            <a:avLst/>
          </a:prstGeom>
        </p:spPr>
      </p:pic>
      <p:sp>
        <p:nvSpPr>
          <p:cNvPr id="5" name="TextBox 4">
            <a:extLst>
              <a:ext uri="{FF2B5EF4-FFF2-40B4-BE49-F238E27FC236}">
                <a16:creationId xmlns:a16="http://schemas.microsoft.com/office/drawing/2014/main" id="{476A0188-670E-8B9B-4B1D-7BCC406C3407}"/>
              </a:ext>
            </a:extLst>
          </p:cNvPr>
          <p:cNvSpPr txBox="1"/>
          <p:nvPr/>
        </p:nvSpPr>
        <p:spPr>
          <a:xfrm>
            <a:off x="5969286" y="4857900"/>
            <a:ext cx="3154166" cy="1846659"/>
          </a:xfrm>
          <a:prstGeom prst="rect">
            <a:avLst/>
          </a:prstGeom>
          <a:noFill/>
        </p:spPr>
        <p:txBody>
          <a:bodyPr wrap="square" rtlCol="0">
            <a:spAutoFit/>
          </a:bodyPr>
          <a:lstStyle/>
          <a:p>
            <a:r>
              <a:rPr lang="en-GB" sz="1600" dirty="0">
                <a:latin typeface="Calibri" panose="020F0502020204030204" pitchFamily="34" charset="0"/>
                <a:cs typeface="Calibri" panose="020F0502020204030204" pitchFamily="34" charset="0"/>
              </a:rPr>
              <a:t>John Ruskin </a:t>
            </a:r>
            <a:r>
              <a:rPr lang="en-GB" sz="1600" i="1" dirty="0">
                <a:latin typeface="Calibri" panose="020F0502020204030204" pitchFamily="34" charset="0"/>
                <a:cs typeface="Calibri" panose="020F0502020204030204" pitchFamily="34" charset="0"/>
              </a:rPr>
              <a:t>Under-surface of a dried Spray of Olive, gathered at Verona</a:t>
            </a:r>
            <a:r>
              <a:rPr lang="en-GB" sz="1600" dirty="0">
                <a:latin typeface="Calibri" panose="020F0502020204030204" pitchFamily="34" charset="0"/>
                <a:cs typeface="Calibri" panose="020F0502020204030204" pitchFamily="34" charset="0"/>
              </a:rPr>
              <a:t> (Ashmolean).</a:t>
            </a:r>
          </a:p>
          <a:p>
            <a:r>
              <a:rPr lang="en-GB" sz="1600" dirty="0">
                <a:latin typeface="Calibri" panose="020F0502020204030204" pitchFamily="34" charset="0"/>
                <a:cs typeface="Calibri" panose="020F0502020204030204" pitchFamily="34" charset="0"/>
              </a:rPr>
              <a:t>Prepared blue tint on buff grey paper, watercolour and bodycolour over graphite on wove paper.</a:t>
            </a:r>
          </a:p>
          <a:p>
            <a:endParaRPr lang="en-US" dirty="0"/>
          </a:p>
        </p:txBody>
      </p:sp>
    </p:spTree>
    <p:extLst>
      <p:ext uri="{BB962C8B-B14F-4D97-AF65-F5344CB8AC3E}">
        <p14:creationId xmlns:p14="http://schemas.microsoft.com/office/powerpoint/2010/main" val="2866167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rawing of a plant&#10;&#10;AI-generated content may be incorrect.">
            <a:extLst>
              <a:ext uri="{FF2B5EF4-FFF2-40B4-BE49-F238E27FC236}">
                <a16:creationId xmlns:a16="http://schemas.microsoft.com/office/drawing/2014/main" id="{2DAFB889-4128-2478-E711-17BEDE5333C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5030" y="998292"/>
            <a:ext cx="3321056" cy="4270751"/>
          </a:xfrm>
          <a:prstGeom prst="rect">
            <a:avLst/>
          </a:prstGeom>
        </p:spPr>
      </p:pic>
      <p:sp>
        <p:nvSpPr>
          <p:cNvPr id="6" name="TextBox 5">
            <a:extLst>
              <a:ext uri="{FF2B5EF4-FFF2-40B4-BE49-F238E27FC236}">
                <a16:creationId xmlns:a16="http://schemas.microsoft.com/office/drawing/2014/main" id="{4FAE3807-52CD-0A99-0F07-93714D26D94B}"/>
              </a:ext>
            </a:extLst>
          </p:cNvPr>
          <p:cNvSpPr txBox="1"/>
          <p:nvPr/>
        </p:nvSpPr>
        <p:spPr>
          <a:xfrm>
            <a:off x="209862" y="164892"/>
            <a:ext cx="4931764" cy="584775"/>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Examples</a:t>
            </a:r>
          </a:p>
        </p:txBody>
      </p:sp>
      <p:sp>
        <p:nvSpPr>
          <p:cNvPr id="7" name="TextBox 6">
            <a:extLst>
              <a:ext uri="{FF2B5EF4-FFF2-40B4-BE49-F238E27FC236}">
                <a16:creationId xmlns:a16="http://schemas.microsoft.com/office/drawing/2014/main" id="{86339521-7AB5-0A8C-0411-5692243FAFBF}"/>
              </a:ext>
            </a:extLst>
          </p:cNvPr>
          <p:cNvSpPr txBox="1"/>
          <p:nvPr/>
        </p:nvSpPr>
        <p:spPr>
          <a:xfrm>
            <a:off x="305030" y="5409945"/>
            <a:ext cx="3387777" cy="615553"/>
          </a:xfrm>
          <a:prstGeom prst="rect">
            <a:avLst/>
          </a:prstGeom>
          <a:noFill/>
        </p:spPr>
        <p:txBody>
          <a:bodyPr wrap="square" rtlCol="0">
            <a:spAutoFit/>
          </a:bodyPr>
          <a:lstStyle/>
          <a:p>
            <a:r>
              <a:rPr lang="en-US" dirty="0"/>
              <a:t> </a:t>
            </a:r>
            <a:r>
              <a:rPr lang="en-US" sz="1600" dirty="0">
                <a:latin typeface="Calibri" panose="020F0502020204030204" pitchFamily="34" charset="0"/>
                <a:cs typeface="Calibri" panose="020F0502020204030204" pitchFamily="34" charset="0"/>
              </a:rPr>
              <a:t>Doris Rohr pencil and white </a:t>
            </a:r>
            <a:r>
              <a:rPr lang="en-US" sz="1600" dirty="0" err="1">
                <a:latin typeface="Calibri" panose="020F0502020204030204" pitchFamily="34" charset="0"/>
                <a:cs typeface="Calibri" panose="020F0502020204030204" pitchFamily="34" charset="0"/>
              </a:rPr>
              <a:t>watercolour</a:t>
            </a:r>
            <a:r>
              <a:rPr lang="en-US" sz="1600" dirty="0">
                <a:latin typeface="Calibri" panose="020F0502020204030204" pitchFamily="34" charset="0"/>
                <a:cs typeface="Calibri" panose="020F0502020204030204" pitchFamily="34" charset="0"/>
              </a:rPr>
              <a:t> on brown card. </a:t>
            </a:r>
          </a:p>
        </p:txBody>
      </p:sp>
      <p:pic>
        <p:nvPicPr>
          <p:cNvPr id="11" name="Picture 10" descr="A drawing of a plant&#10;&#10;AI-generated content may be incorrect.">
            <a:extLst>
              <a:ext uri="{FF2B5EF4-FFF2-40B4-BE49-F238E27FC236}">
                <a16:creationId xmlns:a16="http://schemas.microsoft.com/office/drawing/2014/main" id="{A9BC9739-7AC6-7218-4ED7-07CB9F729FC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3663648" y="1535940"/>
            <a:ext cx="4301184" cy="3225888"/>
          </a:xfrm>
          <a:prstGeom prst="rect">
            <a:avLst/>
          </a:prstGeom>
        </p:spPr>
      </p:pic>
      <p:sp>
        <p:nvSpPr>
          <p:cNvPr id="12" name="TextBox 11">
            <a:extLst>
              <a:ext uri="{FF2B5EF4-FFF2-40B4-BE49-F238E27FC236}">
                <a16:creationId xmlns:a16="http://schemas.microsoft.com/office/drawing/2014/main" id="{C085275A-879C-08ED-F8DF-CBDB6CDB33EB}"/>
              </a:ext>
            </a:extLst>
          </p:cNvPr>
          <p:cNvSpPr txBox="1"/>
          <p:nvPr/>
        </p:nvSpPr>
        <p:spPr>
          <a:xfrm>
            <a:off x="4188941" y="5409945"/>
            <a:ext cx="3336324" cy="584775"/>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Doris Rohr pencil and white paint on prepared gesso ground (tea)</a:t>
            </a:r>
          </a:p>
        </p:txBody>
      </p:sp>
      <p:sp>
        <p:nvSpPr>
          <p:cNvPr id="13" name="TextBox 12">
            <a:extLst>
              <a:ext uri="{FF2B5EF4-FFF2-40B4-BE49-F238E27FC236}">
                <a16:creationId xmlns:a16="http://schemas.microsoft.com/office/drawing/2014/main" id="{D30E96DE-FA5C-7A88-A695-373A91BE2120}"/>
              </a:ext>
            </a:extLst>
          </p:cNvPr>
          <p:cNvSpPr txBox="1"/>
          <p:nvPr/>
        </p:nvSpPr>
        <p:spPr>
          <a:xfrm>
            <a:off x="7957751" y="5409945"/>
            <a:ext cx="2953265" cy="830997"/>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Doris Rohr Cerulean blue ground, pencil and white paint and cadmium red</a:t>
            </a:r>
          </a:p>
        </p:txBody>
      </p:sp>
      <p:pic>
        <p:nvPicPr>
          <p:cNvPr id="3" name="Picture 2" descr="A close-up of a painting&#10;&#10;AI-generated content may be incorrect.">
            <a:extLst>
              <a:ext uri="{FF2B5EF4-FFF2-40B4-BE49-F238E27FC236}">
                <a16:creationId xmlns:a16="http://schemas.microsoft.com/office/drawing/2014/main" id="{36A37282-897A-4110-969A-B05BA07F1893}"/>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5400000">
            <a:off x="7099353" y="1872071"/>
            <a:ext cx="4270421" cy="2553626"/>
          </a:xfrm>
          <a:prstGeom prst="rect">
            <a:avLst/>
          </a:prstGeom>
        </p:spPr>
      </p:pic>
    </p:spTree>
    <p:extLst>
      <p:ext uri="{BB962C8B-B14F-4D97-AF65-F5344CB8AC3E}">
        <p14:creationId xmlns:p14="http://schemas.microsoft.com/office/powerpoint/2010/main" val="742063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ranch with berries on it&#10;&#10;AI-generated content may be incorrect.">
            <a:extLst>
              <a:ext uri="{FF2B5EF4-FFF2-40B4-BE49-F238E27FC236}">
                <a16:creationId xmlns:a16="http://schemas.microsoft.com/office/drawing/2014/main" id="{8108F81E-02C8-A8B3-7AA3-8F2E156D0E84}"/>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rot="5400000">
            <a:off x="-723903" y="723900"/>
            <a:ext cx="6858002" cy="5410198"/>
          </a:xfrm>
          <a:prstGeom prst="rect">
            <a:avLst/>
          </a:prstGeom>
        </p:spPr>
      </p:pic>
      <p:sp useBgFill="1">
        <p:nvSpPr>
          <p:cNvPr id="12" name="Rectangle 11">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40B77B-77D1-3442-80E8-AFB46725F248}"/>
              </a:ext>
            </a:extLst>
          </p:cNvPr>
          <p:cNvSpPr>
            <a:spLocks noGrp="1"/>
          </p:cNvSpPr>
          <p:nvPr>
            <p:ph type="title"/>
          </p:nvPr>
        </p:nvSpPr>
        <p:spPr>
          <a:xfrm>
            <a:off x="6115317" y="405685"/>
            <a:ext cx="5464968" cy="1559301"/>
          </a:xfrm>
        </p:spPr>
        <p:txBody>
          <a:bodyPr>
            <a:normAutofit/>
          </a:bodyPr>
          <a:lstStyle/>
          <a:p>
            <a:r>
              <a:rPr lang="en-US" sz="4000">
                <a:latin typeface="Calibri" panose="020F0502020204030204" pitchFamily="34" charset="0"/>
                <a:cs typeface="Calibri" panose="020F0502020204030204" pitchFamily="34" charset="0"/>
              </a:rPr>
              <a:t>A branch with leaves</a:t>
            </a:r>
          </a:p>
        </p:txBody>
      </p:sp>
      <p:sp>
        <p:nvSpPr>
          <p:cNvPr id="3" name="Content Placeholder 2">
            <a:extLst>
              <a:ext uri="{FF2B5EF4-FFF2-40B4-BE49-F238E27FC236}">
                <a16:creationId xmlns:a16="http://schemas.microsoft.com/office/drawing/2014/main" id="{40AB5F14-06B9-90C2-5ADD-280566E60D88}"/>
              </a:ext>
            </a:extLst>
          </p:cNvPr>
          <p:cNvSpPr>
            <a:spLocks noGrp="1"/>
          </p:cNvSpPr>
          <p:nvPr>
            <p:ph idx="1"/>
          </p:nvPr>
        </p:nvSpPr>
        <p:spPr>
          <a:xfrm>
            <a:off x="6115317" y="2743200"/>
            <a:ext cx="5247340" cy="3496878"/>
          </a:xfrm>
        </p:spPr>
        <p:txBody>
          <a:bodyPr anchor="ctr">
            <a:normAutofit/>
          </a:bodyPr>
          <a:lstStyle/>
          <a:p>
            <a:r>
              <a:rPr lang="en-GB" sz="2000">
                <a:latin typeface="Calibri" panose="020F0502020204030204" pitchFamily="34" charset="0"/>
                <a:cs typeface="Calibri" panose="020F0502020204030204" pitchFamily="34" charset="0"/>
              </a:rPr>
              <a:t>We will follow some of Ruskin’s exercises such as:</a:t>
            </a:r>
          </a:p>
          <a:p>
            <a:pPr lvl="0"/>
            <a:r>
              <a:rPr lang="en-GB" sz="2000">
                <a:latin typeface="Calibri" panose="020F0502020204030204" pitchFamily="34" charset="0"/>
                <a:cs typeface="Calibri" panose="020F0502020204030204" pitchFamily="34" charset="0"/>
              </a:rPr>
              <a:t>Partial removal of branches or leaves so one can see the organisation of leaves on stem more easily </a:t>
            </a:r>
          </a:p>
          <a:p>
            <a:pPr lvl="0"/>
            <a:r>
              <a:rPr lang="en-GB" sz="2000">
                <a:latin typeface="Calibri" panose="020F0502020204030204" pitchFamily="34" charset="0"/>
                <a:cs typeface="Calibri" panose="020F0502020204030204" pitchFamily="34" charset="0"/>
              </a:rPr>
              <a:t>The branches for this exercise should not be larger than the paper, Ruskin asks the student to place the branch on the paper and to draw 1:1 scale from it.</a:t>
            </a:r>
          </a:p>
          <a:p>
            <a:pPr lvl="0"/>
            <a:endParaRPr lang="en-GB" sz="2000">
              <a:latin typeface="Calibri" panose="020F0502020204030204" pitchFamily="34" charset="0"/>
              <a:cs typeface="Calibri" panose="020F0502020204030204" pitchFamily="34" charset="0"/>
            </a:endParaRPr>
          </a:p>
          <a:p>
            <a:pPr marL="0" indent="0">
              <a:buNone/>
            </a:pPr>
            <a:endParaRPr lang="en-US" sz="2000"/>
          </a:p>
        </p:txBody>
      </p:sp>
    </p:spTree>
    <p:extLst>
      <p:ext uri="{BB962C8B-B14F-4D97-AF65-F5344CB8AC3E}">
        <p14:creationId xmlns:p14="http://schemas.microsoft.com/office/powerpoint/2010/main" val="2458664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1DCD4-3A34-8605-D9C0-829286E1E405}"/>
              </a:ext>
            </a:extLst>
          </p:cNvPr>
          <p:cNvSpPr>
            <a:spLocks noGrp="1"/>
          </p:cNvSpPr>
          <p:nvPr>
            <p:ph type="title"/>
          </p:nvPr>
        </p:nvSpPr>
        <p:spPr>
          <a:xfrm>
            <a:off x="670560" y="365125"/>
            <a:ext cx="10683240" cy="1325563"/>
          </a:xfrm>
        </p:spPr>
        <p:txBody>
          <a:bodyPr/>
          <a:lstStyle/>
          <a:p>
            <a:r>
              <a:rPr lang="en-US" dirty="0">
                <a:latin typeface="Calibri" panose="020F0502020204030204" pitchFamily="34" charset="0"/>
                <a:cs typeface="Calibri" panose="020F0502020204030204" pitchFamily="34" charset="0"/>
              </a:rPr>
              <a:t>Foreshortening of leaves</a:t>
            </a:r>
          </a:p>
        </p:txBody>
      </p:sp>
      <p:sp>
        <p:nvSpPr>
          <p:cNvPr id="3" name="Content Placeholder 2">
            <a:extLst>
              <a:ext uri="{FF2B5EF4-FFF2-40B4-BE49-F238E27FC236}">
                <a16:creationId xmlns:a16="http://schemas.microsoft.com/office/drawing/2014/main" id="{44E4EFC5-8C19-9B42-0C4C-2ACE4A905145}"/>
              </a:ext>
            </a:extLst>
          </p:cNvPr>
          <p:cNvSpPr>
            <a:spLocks noGrp="1"/>
          </p:cNvSpPr>
          <p:nvPr>
            <p:ph idx="1"/>
          </p:nvPr>
        </p:nvSpPr>
        <p:spPr>
          <a:xfrm>
            <a:off x="466989" y="1924761"/>
            <a:ext cx="2509520" cy="4351338"/>
          </a:xfrm>
        </p:spPr>
        <p:txBody>
          <a:bodyPr>
            <a:normAutofit/>
          </a:bodyPr>
          <a:lstStyle/>
          <a:p>
            <a:pPr>
              <a:lnSpc>
                <a:spcPct val="100000"/>
              </a:lnSpc>
            </a:pPr>
            <a:r>
              <a:rPr lang="en-GB" sz="1800" dirty="0">
                <a:latin typeface="Calibri" panose="020F0502020204030204" pitchFamily="34" charset="0"/>
                <a:cs typeface="Calibri" panose="020F0502020204030204" pitchFamily="34" charset="0"/>
              </a:rPr>
              <a:t>Leaf foreshortening is confusing on a branch containing many leaves. Pare it down to one leaf for now, and to draw it in different positions of foreshortening.</a:t>
            </a:r>
          </a:p>
        </p:txBody>
      </p:sp>
      <p:pic>
        <p:nvPicPr>
          <p:cNvPr id="6" name="Picture 5" descr="A drawing of leaves on a white background&#10;&#10;AI-generated content may be incorrect.">
            <a:extLst>
              <a:ext uri="{FF2B5EF4-FFF2-40B4-BE49-F238E27FC236}">
                <a16:creationId xmlns:a16="http://schemas.microsoft.com/office/drawing/2014/main" id="{AF1FD46A-F90E-3E12-FC4F-060B5B740DC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2846100" y="2341219"/>
            <a:ext cx="4549605" cy="3518422"/>
          </a:xfrm>
          <a:prstGeom prst="rect">
            <a:avLst/>
          </a:prstGeom>
        </p:spPr>
      </p:pic>
      <p:pic>
        <p:nvPicPr>
          <p:cNvPr id="10" name="Picture 9" descr="A group of brown leaves&#10;&#10;AI-generated content may be incorrect.">
            <a:extLst>
              <a:ext uri="{FF2B5EF4-FFF2-40B4-BE49-F238E27FC236}">
                <a16:creationId xmlns:a16="http://schemas.microsoft.com/office/drawing/2014/main" id="{634D6352-16E6-A716-2A48-DA0D94E64C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7079636" y="2379327"/>
            <a:ext cx="4566748" cy="3425061"/>
          </a:xfrm>
          <a:prstGeom prst="rect">
            <a:avLst/>
          </a:prstGeom>
        </p:spPr>
      </p:pic>
    </p:spTree>
    <p:extLst>
      <p:ext uri="{BB962C8B-B14F-4D97-AF65-F5344CB8AC3E}">
        <p14:creationId xmlns:p14="http://schemas.microsoft.com/office/powerpoint/2010/main" val="9826952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687</TotalTime>
  <Words>949</Words>
  <Application>Microsoft Macintosh PowerPoint</Application>
  <PresentationFormat>Widescreen</PresentationFormat>
  <Paragraphs>57</Paragraphs>
  <Slides>19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Aptos</vt:lpstr>
      <vt:lpstr>Aptos Display</vt:lpstr>
      <vt:lpstr>Arial</vt:lpstr>
      <vt:lpstr>Calibri</vt:lpstr>
      <vt:lpstr>Office Theme</vt:lpstr>
      <vt:lpstr>The mystery of quantity</vt:lpstr>
      <vt:lpstr>Letter 1 sections 72-85 </vt:lpstr>
      <vt:lpstr>Paper</vt:lpstr>
      <vt:lpstr>Preparing your paper</vt:lpstr>
      <vt:lpstr>PowerPoint Presentation</vt:lpstr>
      <vt:lpstr>PowerPoint Presentation</vt:lpstr>
      <vt:lpstr>PowerPoint Presentation</vt:lpstr>
      <vt:lpstr>A branch with leaves</vt:lpstr>
      <vt:lpstr>Foreshortening of leaves</vt:lpstr>
      <vt:lpstr>PowerPoint Presentation</vt:lpstr>
      <vt:lpstr>PowerPoint Presentation</vt:lpstr>
      <vt:lpstr>PowerPoint Presentation</vt:lpstr>
      <vt:lpstr>Looking ahead…. Drawing outdoors</vt:lpstr>
      <vt:lpstr>PowerPoint Presentation</vt:lpstr>
      <vt:lpstr>Section 85</vt:lpstr>
      <vt:lpstr>Lord Leighton’s  Lemon Tree</vt:lpstr>
      <vt:lpstr>Conclusions…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Doris Rohr</dc:creator>
  <cp:lastModifiedBy>Doris Rohr</cp:lastModifiedBy>
  <cp:revision>42</cp:revision>
  <dcterms:created xsi:type="dcterms:W3CDTF">2025-12-13T10:50:40Z</dcterms:created>
  <dcterms:modified xsi:type="dcterms:W3CDTF">2025-12-16T10:56:58Z</dcterms:modified>
</cp:coreProperties>
</file>